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0" r:id="rId3"/>
    <p:sldId id="261" r:id="rId4"/>
    <p:sldId id="257" r:id="rId5"/>
    <p:sldId id="258" r:id="rId6"/>
    <p:sldId id="262" r:id="rId7"/>
    <p:sldId id="259" r:id="rId8"/>
    <p:sldId id="263" r:id="rId9"/>
    <p:sldId id="264" r:id="rId10"/>
    <p:sldId id="269" r:id="rId11"/>
    <p:sldId id="265" r:id="rId12"/>
    <p:sldId id="267" r:id="rId13"/>
    <p:sldId id="266"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164AC-3AF5-4AEE-BB07-5B1582CD6B8A}" v="5302" dt="2019-02-27T14:55:54.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1852" autoAdjust="0"/>
  </p:normalViewPr>
  <p:slideViewPr>
    <p:cSldViewPr snapToGrid="0">
      <p:cViewPr varScale="1">
        <p:scale>
          <a:sx n="65" d="100"/>
          <a:sy n="65" d="100"/>
        </p:scale>
        <p:origin x="1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682ABD3A-47D2-42D4-ABEC-6247BB298DAE}" type="datetimeFigureOut">
              <a:rPr lang="en-US" smtClean="0"/>
              <a:t>2/27/2019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7966171-539B-43E5-AD11-0B903A2A23A4}" type="slidenum">
              <a:rPr lang="en-US" smtClean="0"/>
              <a:t>‹#›</a:t>
            </a:fld>
            <a:endParaRPr lang="en-US"/>
          </a:p>
        </p:txBody>
      </p:sp>
    </p:spTree>
    <p:extLst>
      <p:ext uri="{BB962C8B-B14F-4D97-AF65-F5344CB8AC3E}">
        <p14:creationId xmlns:p14="http://schemas.microsoft.com/office/powerpoint/2010/main" val="4265006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usccb.org/bible/2corinthians/12#55012009-2" TargetMode="External"/><Relationship Id="rId3" Type="http://schemas.openxmlformats.org/officeDocument/2006/relationships/hyperlink" Target="http://www.usccb.org/bible/2corinthians/12#55012007-1" TargetMode="External"/><Relationship Id="rId7" Type="http://schemas.openxmlformats.org/officeDocument/2006/relationships/hyperlink" Target="http://www.usccb.org/bible/2corinthians/12#55012009-1"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usccb.org/bible/2corinthians/12#55012008-c" TargetMode="External"/><Relationship Id="rId11" Type="http://schemas.openxmlformats.org/officeDocument/2006/relationships/hyperlink" Target="http://www.usccb.org/bible/2corinthians/12#55012010-1" TargetMode="External"/><Relationship Id="rId5" Type="http://schemas.openxmlformats.org/officeDocument/2006/relationships/hyperlink" Target="http://www.usccb.org/bible/2corinthians/12#55012008-1" TargetMode="External"/><Relationship Id="rId10" Type="http://schemas.openxmlformats.org/officeDocument/2006/relationships/hyperlink" Target="http://www.usccb.org/bible/2corinthians/12#55012010-e" TargetMode="External"/><Relationship Id="rId4" Type="http://schemas.openxmlformats.org/officeDocument/2006/relationships/hyperlink" Target="http://www.usccb.org/bible/2corinthians/12#55012007-b" TargetMode="External"/><Relationship Id="rId9" Type="http://schemas.openxmlformats.org/officeDocument/2006/relationships/hyperlink" Target="http://www.usccb.org/bible/2corinthians/12#55012009-d"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66171-539B-43E5-AD11-0B903A2A23A4}" type="slidenum">
              <a:rPr lang="en-US" smtClean="0"/>
              <a:t>1</a:t>
            </a:fld>
            <a:endParaRPr lang="en-US"/>
          </a:p>
        </p:txBody>
      </p:sp>
    </p:spTree>
    <p:extLst>
      <p:ext uri="{BB962C8B-B14F-4D97-AF65-F5344CB8AC3E}">
        <p14:creationId xmlns:p14="http://schemas.microsoft.com/office/powerpoint/2010/main" val="212099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forgives him, but often the consequences of our sins cannot be erased – we have to face them and that was his punishment and often is ours</a:t>
            </a:r>
          </a:p>
          <a:p>
            <a:pPr marL="174708" indent="-174708">
              <a:buFontTx/>
              <a:buChar char="-"/>
            </a:pPr>
            <a:r>
              <a:rPr lang="en-US" dirty="0"/>
              <a:t>For David it was the death of his wife and multiple sons</a:t>
            </a:r>
          </a:p>
          <a:p>
            <a:pPr marL="174708" indent="-174708">
              <a:buFontTx/>
              <a:buChar char="-"/>
            </a:pPr>
            <a:r>
              <a:rPr lang="en-US" dirty="0"/>
              <a:t>His sons repeated his mistakes – Solomon ends up marrying almost 1000 wives</a:t>
            </a:r>
          </a:p>
          <a:p>
            <a:pPr marL="174708" indent="-174708">
              <a:buFontTx/>
              <a:buChar char="-"/>
            </a:pPr>
            <a:r>
              <a:rPr lang="en-US" dirty="0"/>
              <a:t>Sons killed each other</a:t>
            </a:r>
          </a:p>
          <a:p>
            <a:pPr marL="174708" indent="-174708">
              <a:buFontTx/>
              <a:buChar char="-"/>
            </a:pPr>
            <a:r>
              <a:rPr lang="en-US" dirty="0"/>
              <a:t>Sought to kill him </a:t>
            </a:r>
          </a:p>
          <a:p>
            <a:endParaRPr lang="en-US" dirty="0"/>
          </a:p>
          <a:p>
            <a:endParaRPr lang="en-US" dirty="0"/>
          </a:p>
          <a:p>
            <a:r>
              <a:rPr lang="en-US" dirty="0"/>
              <a:t>Despite all of this, we still look up to him as a great figure – remember he’s the first man since Adam to possess the 5 roles – son of God, king, priest, prophet, bridegroom – none of the other OT figures have been this good</a:t>
            </a:r>
          </a:p>
          <a:p>
            <a:endParaRPr lang="en-US" dirty="0"/>
          </a:p>
          <a:p>
            <a:r>
              <a:rPr lang="en-US" dirty="0"/>
              <a:t>So why do we still look up to him /what can we learn from him? </a:t>
            </a:r>
          </a:p>
          <a:p>
            <a:endParaRPr lang="en-US" dirty="0"/>
          </a:p>
        </p:txBody>
      </p:sp>
      <p:sp>
        <p:nvSpPr>
          <p:cNvPr id="4" name="Slide Number Placeholder 3"/>
          <p:cNvSpPr>
            <a:spLocks noGrp="1"/>
          </p:cNvSpPr>
          <p:nvPr>
            <p:ph type="sldNum" sz="quarter" idx="5"/>
          </p:nvPr>
        </p:nvSpPr>
        <p:spPr/>
        <p:txBody>
          <a:bodyPr/>
          <a:lstStyle/>
          <a:p>
            <a:fld id="{67966171-539B-43E5-AD11-0B903A2A23A4}" type="slidenum">
              <a:rPr lang="en-US" smtClean="0"/>
              <a:t>10</a:t>
            </a:fld>
            <a:endParaRPr lang="en-US"/>
          </a:p>
        </p:txBody>
      </p:sp>
    </p:spTree>
    <p:extLst>
      <p:ext uri="{BB962C8B-B14F-4D97-AF65-F5344CB8AC3E}">
        <p14:creationId xmlns:p14="http://schemas.microsoft.com/office/powerpoint/2010/main" val="330873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between David and Saul - Instead of looking for someone to blame or rationalize his sin, David accepted his wrongdoing and quickly admitted how far he has gone from the righteousness he once had</a:t>
            </a:r>
          </a:p>
          <a:p>
            <a:endParaRPr lang="en-US" dirty="0"/>
          </a:p>
          <a:p>
            <a:r>
              <a:rPr lang="en-US" dirty="0"/>
              <a:t>Psalm 51 - We have seen the heartfelt and touching prayer of David in Psalms 51. </a:t>
            </a:r>
          </a:p>
          <a:p>
            <a:pPr marL="174708" indent="-174708">
              <a:buFontTx/>
              <a:buChar char="-"/>
            </a:pPr>
            <a:r>
              <a:rPr lang="en-US" dirty="0"/>
              <a:t>David is so sorrowful and he regretted all of what he has done. </a:t>
            </a:r>
          </a:p>
          <a:p>
            <a:pPr marL="174708" indent="-174708">
              <a:buFontTx/>
              <a:buChar char="-"/>
            </a:pPr>
            <a:r>
              <a:rPr lang="en-US" dirty="0"/>
              <a:t>He fervently asked God to wash him thoroughly and cleanse him from his sin (verse 3). </a:t>
            </a:r>
          </a:p>
          <a:p>
            <a:pPr marL="174708" indent="-174708">
              <a:buFontTx/>
              <a:buChar char="-"/>
            </a:pPr>
            <a:r>
              <a:rPr lang="en-US" dirty="0"/>
              <a:t>He prayerfully prayed to God to create in him a clean heart and renew a steadfast spirit within him (verse 10). </a:t>
            </a:r>
          </a:p>
          <a:p>
            <a:pPr marL="174708" indent="-174708">
              <a:buFontTx/>
              <a:buChar char="-"/>
            </a:pPr>
            <a:r>
              <a:rPr lang="en-US" dirty="0"/>
              <a:t>He was afraid that God would cast him away from His presence and take away the Holy Spirit from Him (verse 11).</a:t>
            </a:r>
          </a:p>
          <a:p>
            <a:endParaRPr lang="en-US" dirty="0"/>
          </a:p>
          <a:p>
            <a:r>
              <a:rPr lang="en-US" dirty="0"/>
              <a:t>Finally, we can still have the confidence and comfort that God is merciful and no sin is too great that God cannot forgive. No matter how big or small our sin, when we come to God is Merciful and there is no sin too great for him to forgive. </a:t>
            </a:r>
          </a:p>
          <a:p>
            <a:r>
              <a:rPr lang="en-US" dirty="0"/>
              <a:t>we have the assurance that God will forgive us. As this might be the case, we also have to be like David and repent when we have done wrong. </a:t>
            </a:r>
          </a:p>
        </p:txBody>
      </p:sp>
      <p:sp>
        <p:nvSpPr>
          <p:cNvPr id="4" name="Slide Number Placeholder 3"/>
          <p:cNvSpPr>
            <a:spLocks noGrp="1"/>
          </p:cNvSpPr>
          <p:nvPr>
            <p:ph type="sldNum" sz="quarter" idx="5"/>
          </p:nvPr>
        </p:nvSpPr>
        <p:spPr/>
        <p:txBody>
          <a:bodyPr/>
          <a:lstStyle/>
          <a:p>
            <a:fld id="{67966171-539B-43E5-AD11-0B903A2A23A4}" type="slidenum">
              <a:rPr lang="en-US" smtClean="0"/>
              <a:t>11</a:t>
            </a:fld>
            <a:endParaRPr lang="en-US"/>
          </a:p>
        </p:txBody>
      </p:sp>
    </p:spTree>
    <p:extLst>
      <p:ext uri="{BB962C8B-B14F-4D97-AF65-F5344CB8AC3E}">
        <p14:creationId xmlns:p14="http://schemas.microsoft.com/office/powerpoint/2010/main" val="131481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 Lesson: God’s Forgiveness</a:t>
            </a:r>
          </a:p>
          <a:p>
            <a:endParaRPr lang="en-US" dirty="0"/>
          </a:p>
          <a:p>
            <a:r>
              <a:rPr lang="en-US" b="1" dirty="0"/>
              <a:t>And herein lies the crux of this second lesson: God loves sinners, </a:t>
            </a:r>
            <a:r>
              <a:rPr lang="en-US" dirty="0"/>
              <a:t>God uses sinners and flawed men and women. God can write straight with crooked lines, and make a way out of no way. Perhaps God should not have to, but he seems more than willing to use us, even in our brokenness.</a:t>
            </a:r>
          </a:p>
          <a:p>
            <a:pPr marL="174708" indent="-174708">
              <a:buFontTx/>
              <a:buChar char="-"/>
            </a:pPr>
            <a:r>
              <a:rPr lang="en-US" dirty="0"/>
              <a:t>St. Augustine</a:t>
            </a:r>
          </a:p>
          <a:p>
            <a:pPr marL="174708" indent="-174708">
              <a:buFontTx/>
              <a:buChar char="-"/>
            </a:pPr>
            <a:r>
              <a:rPr lang="en-US" dirty="0"/>
              <a:t>St. Peter</a:t>
            </a:r>
          </a:p>
          <a:p>
            <a:pPr marL="174708" indent="-174708">
              <a:buFontTx/>
              <a:buChar char="-"/>
            </a:pPr>
            <a:r>
              <a:rPr lang="en-US" dirty="0"/>
              <a:t>Mary Magdalene</a:t>
            </a:r>
          </a:p>
          <a:p>
            <a:pPr marL="174708" indent="-174708">
              <a:buFontTx/>
              <a:buChar char="-"/>
            </a:pPr>
            <a:r>
              <a:rPr lang="en-US" dirty="0"/>
              <a:t>David</a:t>
            </a:r>
          </a:p>
          <a:p>
            <a:r>
              <a:rPr lang="en-US" b="1" dirty="0"/>
              <a:t>Are there consequences to sin? Yes. But</a:t>
            </a:r>
            <a:r>
              <a:rPr lang="en-US" dirty="0"/>
              <a:t> does God withdraw his love? Never. Even for those who finally refuse his Kingdom and it values</a:t>
            </a:r>
          </a:p>
          <a:p>
            <a:r>
              <a:rPr lang="en-US" b="1" dirty="0"/>
              <a:t>We should never doubt God’s love for us</a:t>
            </a:r>
            <a:r>
              <a:rPr lang="en-US" dirty="0"/>
              <a:t>, no matter how deep our flaws or serious our sins. God will never forsake us. He may allow us to experience the consequences of our sins, as he did with David, and seems to be doing with us now, but God never withdraws his love or fails to shepherd us rightly. Whatever our sins, we have but to seek his mercy, like David, and accept his love. We are men and women after God’s own heart.</a:t>
            </a:r>
          </a:p>
          <a:p>
            <a:endParaRPr lang="en-US" dirty="0"/>
          </a:p>
          <a:p>
            <a:endParaRPr lang="en-US" dirty="0"/>
          </a:p>
          <a:p>
            <a:endParaRPr lang="en-US" dirty="0"/>
          </a:p>
          <a:p>
            <a:r>
              <a:rPr lang="en-US" dirty="0"/>
              <a:t>I will boast, but about myself I will not boast, except about my weaknesses.</a:t>
            </a:r>
            <a:r>
              <a:rPr lang="en-US" b="1" dirty="0"/>
              <a:t>6</a:t>
            </a:r>
            <a:r>
              <a:rPr lang="en-US" dirty="0"/>
              <a:t>Although if I should wish to boast, I would not be foolish, for I would be telling the truth. But I refrain, so that no one may think more of me than what he sees in me or hears from me</a:t>
            </a:r>
            <a:r>
              <a:rPr lang="en-US" b="1" dirty="0"/>
              <a:t>7</a:t>
            </a:r>
            <a:r>
              <a:rPr lang="en-US" dirty="0"/>
              <a:t>because of the abundance of the revelations. Therefore, that I might not become too elated,</a:t>
            </a:r>
            <a:r>
              <a:rPr lang="en-US" b="1" baseline="30000" dirty="0">
                <a:hlinkClick r:id="rId3"/>
              </a:rPr>
              <a:t>*</a:t>
            </a:r>
            <a:r>
              <a:rPr lang="en-US" dirty="0"/>
              <a:t> a thorn in the flesh was given to me, an angel of Satan, to beat me, to keep me from being too elated.</a:t>
            </a:r>
            <a:r>
              <a:rPr lang="en-US" b="1" baseline="30000" dirty="0">
                <a:hlinkClick r:id="rId4"/>
              </a:rPr>
              <a:t>b</a:t>
            </a:r>
            <a:r>
              <a:rPr lang="en-US" b="1" dirty="0"/>
              <a:t>8</a:t>
            </a:r>
            <a:r>
              <a:rPr lang="en-US" dirty="0"/>
              <a:t>Three times</a:t>
            </a:r>
            <a:r>
              <a:rPr lang="en-US" b="1" baseline="30000" dirty="0">
                <a:hlinkClick r:id="rId5"/>
              </a:rPr>
              <a:t>*</a:t>
            </a:r>
            <a:r>
              <a:rPr lang="en-US" dirty="0"/>
              <a:t> I begged the Lord about this, that it might leave me,</a:t>
            </a:r>
            <a:r>
              <a:rPr lang="en-US" b="1" baseline="30000" dirty="0">
                <a:hlinkClick r:id="rId6"/>
              </a:rPr>
              <a:t>c</a:t>
            </a:r>
            <a:r>
              <a:rPr lang="en-US" b="1" dirty="0"/>
              <a:t>9</a:t>
            </a:r>
            <a:r>
              <a:rPr lang="en-US" b="1" baseline="30000" dirty="0">
                <a:hlinkClick r:id="rId7"/>
              </a:rPr>
              <a:t>*</a:t>
            </a:r>
            <a:r>
              <a:rPr lang="en-US" dirty="0"/>
              <a:t> but he said to me, “My grace is sufficient for you, for power is made perfect in weakness.” I will rather boast most gladly of my weaknesses,</a:t>
            </a:r>
            <a:r>
              <a:rPr lang="en-US" b="1" baseline="30000" dirty="0">
                <a:hlinkClick r:id="rId8"/>
              </a:rPr>
              <a:t>*</a:t>
            </a:r>
            <a:r>
              <a:rPr lang="en-US" dirty="0"/>
              <a:t> in order that the power of Christ may dwell with me.</a:t>
            </a:r>
            <a:r>
              <a:rPr lang="en-US" b="1" baseline="30000" dirty="0">
                <a:hlinkClick r:id="rId9"/>
              </a:rPr>
              <a:t>d</a:t>
            </a:r>
            <a:r>
              <a:rPr lang="en-US" b="1" dirty="0"/>
              <a:t>10</a:t>
            </a:r>
            <a:r>
              <a:rPr lang="en-US" dirty="0"/>
              <a:t>Therefore, I am content with weaknesses, insults, hardships, persecutions, and constraints, for the sake of </a:t>
            </a:r>
            <a:r>
              <a:rPr lang="en-US" dirty="0" err="1"/>
              <a:t>Christ;</a:t>
            </a:r>
            <a:r>
              <a:rPr lang="en-US" b="1" baseline="30000" dirty="0" err="1">
                <a:hlinkClick r:id="rId10"/>
              </a:rPr>
              <a:t>e</a:t>
            </a:r>
            <a:r>
              <a:rPr lang="en-US" dirty="0"/>
              <a:t> for when I am weak, then I am strong.</a:t>
            </a:r>
            <a:r>
              <a:rPr lang="en-US" b="1" baseline="30000" dirty="0">
                <a:hlinkClick r:id="rId11"/>
              </a:rPr>
              <a:t>*</a:t>
            </a:r>
            <a:endParaRPr lang="en-US" b="1" baseline="30000" dirty="0"/>
          </a:p>
          <a:p>
            <a:endParaRPr lang="en-US" b="1" baseline="30000" dirty="0"/>
          </a:p>
          <a:p>
            <a:r>
              <a:rPr lang="en-US" sz="2900" dirty="0"/>
              <a:t>The saints – are saints because they repented and turned told NOT because he was perfect though that is what many think</a:t>
            </a:r>
          </a:p>
          <a:p>
            <a:r>
              <a:rPr lang="en-US" sz="2900" dirty="0"/>
              <a:t>The saints are the ones who turn to God’s mercy the most </a:t>
            </a:r>
          </a:p>
          <a:p>
            <a:pPr defTabSz="931774"/>
            <a:r>
              <a:rPr lang="en-US" sz="2900" i="1" dirty="0"/>
              <a:t>” There shall be joy in heaven upon one sinner that doth penance, more than ninety -nine just, who need not penance.” LUKE xv. 7</a:t>
            </a:r>
            <a:endParaRPr lang="en-US" sz="2900" dirty="0"/>
          </a:p>
          <a:p>
            <a:endParaRPr lang="en-US" sz="2900" b="1" baseline="30000" dirty="0"/>
          </a:p>
          <a:p>
            <a:endParaRPr lang="en-US" sz="2900" dirty="0"/>
          </a:p>
          <a:p>
            <a:endParaRPr lang="en-US" dirty="0"/>
          </a:p>
        </p:txBody>
      </p:sp>
      <p:sp>
        <p:nvSpPr>
          <p:cNvPr id="4" name="Slide Number Placeholder 3"/>
          <p:cNvSpPr>
            <a:spLocks noGrp="1"/>
          </p:cNvSpPr>
          <p:nvPr>
            <p:ph type="sldNum" sz="quarter" idx="5"/>
          </p:nvPr>
        </p:nvSpPr>
        <p:spPr/>
        <p:txBody>
          <a:bodyPr/>
          <a:lstStyle/>
          <a:p>
            <a:fld id="{67966171-539B-43E5-AD11-0B903A2A23A4}" type="slidenum">
              <a:rPr lang="en-US" smtClean="0"/>
              <a:t>12</a:t>
            </a:fld>
            <a:endParaRPr lang="en-US"/>
          </a:p>
        </p:txBody>
      </p:sp>
    </p:spTree>
    <p:extLst>
      <p:ext uri="{BB962C8B-B14F-4D97-AF65-F5344CB8AC3E}">
        <p14:creationId xmlns:p14="http://schemas.microsoft.com/office/powerpoint/2010/main" val="3990120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was not without limitations and admitted he needed God</a:t>
            </a:r>
          </a:p>
          <a:p>
            <a:r>
              <a:rPr lang="en-US" dirty="0"/>
              <a:t>He knew the mercy of God better than anyone</a:t>
            </a:r>
          </a:p>
          <a:p>
            <a:r>
              <a:rPr lang="en-US" dirty="0"/>
              <a:t>He was not without faults – didn’t pretend to be perfect</a:t>
            </a:r>
          </a:p>
          <a:p>
            <a:r>
              <a:rPr lang="en-US" dirty="0"/>
              <a:t>Not without troubles just because he followed God </a:t>
            </a:r>
          </a:p>
          <a:p>
            <a:r>
              <a:rPr lang="en-US" dirty="0"/>
              <a:t>Unifier</a:t>
            </a:r>
          </a:p>
          <a:p>
            <a:endParaRPr lang="en-US" dirty="0"/>
          </a:p>
        </p:txBody>
      </p:sp>
      <p:sp>
        <p:nvSpPr>
          <p:cNvPr id="4" name="Slide Number Placeholder 3"/>
          <p:cNvSpPr>
            <a:spLocks noGrp="1"/>
          </p:cNvSpPr>
          <p:nvPr>
            <p:ph type="sldNum" sz="quarter" idx="5"/>
          </p:nvPr>
        </p:nvSpPr>
        <p:spPr/>
        <p:txBody>
          <a:bodyPr/>
          <a:lstStyle/>
          <a:p>
            <a:fld id="{67966171-539B-43E5-AD11-0B903A2A23A4}" type="slidenum">
              <a:rPr lang="en-US" smtClean="0"/>
              <a:t>13</a:t>
            </a:fld>
            <a:endParaRPr lang="en-US"/>
          </a:p>
        </p:txBody>
      </p:sp>
    </p:spTree>
    <p:extLst>
      <p:ext uri="{BB962C8B-B14F-4D97-AF65-F5344CB8AC3E}">
        <p14:creationId xmlns:p14="http://schemas.microsoft.com/office/powerpoint/2010/main" val="309138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66171-539B-43E5-AD11-0B903A2A23A4}" type="slidenum">
              <a:rPr lang="en-US" smtClean="0"/>
              <a:t>2</a:t>
            </a:fld>
            <a:endParaRPr lang="en-US"/>
          </a:p>
        </p:txBody>
      </p:sp>
    </p:spTree>
    <p:extLst>
      <p:ext uri="{BB962C8B-B14F-4D97-AF65-F5344CB8AC3E}">
        <p14:creationId xmlns:p14="http://schemas.microsoft.com/office/powerpoint/2010/main" val="395708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66171-539B-43E5-AD11-0B903A2A23A4}" type="slidenum">
              <a:rPr lang="en-US" smtClean="0"/>
              <a:t>3</a:t>
            </a:fld>
            <a:endParaRPr lang="en-US"/>
          </a:p>
        </p:txBody>
      </p:sp>
    </p:spTree>
    <p:extLst>
      <p:ext uri="{BB962C8B-B14F-4D97-AF65-F5344CB8AC3E}">
        <p14:creationId xmlns:p14="http://schemas.microsoft.com/office/powerpoint/2010/main" val="84821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66171-539B-43E5-AD11-0B903A2A23A4}" type="slidenum">
              <a:rPr lang="en-US" smtClean="0"/>
              <a:t>4</a:t>
            </a:fld>
            <a:endParaRPr lang="en-US"/>
          </a:p>
        </p:txBody>
      </p:sp>
    </p:spTree>
    <p:extLst>
      <p:ext uri="{BB962C8B-B14F-4D97-AF65-F5344CB8AC3E}">
        <p14:creationId xmlns:p14="http://schemas.microsoft.com/office/powerpoint/2010/main" val="371389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66171-539B-43E5-AD11-0B903A2A23A4}" type="slidenum">
              <a:rPr lang="en-US" smtClean="0"/>
              <a:t>5</a:t>
            </a:fld>
            <a:endParaRPr lang="en-US"/>
          </a:p>
        </p:txBody>
      </p:sp>
    </p:spTree>
    <p:extLst>
      <p:ext uri="{BB962C8B-B14F-4D97-AF65-F5344CB8AC3E}">
        <p14:creationId xmlns:p14="http://schemas.microsoft.com/office/powerpoint/2010/main" val="321097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66171-539B-43E5-AD11-0B903A2A23A4}" type="slidenum">
              <a:rPr lang="en-US" smtClean="0"/>
              <a:t>6</a:t>
            </a:fld>
            <a:endParaRPr lang="en-US"/>
          </a:p>
        </p:txBody>
      </p:sp>
    </p:spTree>
    <p:extLst>
      <p:ext uri="{BB962C8B-B14F-4D97-AF65-F5344CB8AC3E}">
        <p14:creationId xmlns:p14="http://schemas.microsoft.com/office/powerpoint/2010/main" val="401934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966171-539B-43E5-AD11-0B903A2A23A4}" type="slidenum">
              <a:rPr lang="en-US" smtClean="0"/>
              <a:t>7</a:t>
            </a:fld>
            <a:endParaRPr lang="en-US"/>
          </a:p>
        </p:txBody>
      </p:sp>
    </p:spTree>
    <p:extLst>
      <p:ext uri="{BB962C8B-B14F-4D97-AF65-F5344CB8AC3E}">
        <p14:creationId xmlns:p14="http://schemas.microsoft.com/office/powerpoint/2010/main" val="111585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David as one of the greatest figures since Moses – he united the tribes who were divided and not at peace, he established Jerusalem as the capital of Israel (one of the greatest cities even to this day), had a great love for God that was authentic, introduced singing and music into worship</a:t>
            </a:r>
          </a:p>
          <a:p>
            <a:endParaRPr lang="en-US" dirty="0"/>
          </a:p>
          <a:p>
            <a:r>
              <a:rPr lang="en-US" dirty="0"/>
              <a:t>– but obviously David had some serious character flaws</a:t>
            </a:r>
          </a:p>
          <a:p>
            <a:pPr defTabSz="931774"/>
            <a:r>
              <a:rPr lang="en-US" dirty="0"/>
              <a:t>Adultery, murder, </a:t>
            </a:r>
            <a:r>
              <a:rPr lang="en-US" dirty="0" err="1"/>
              <a:t>etc</a:t>
            </a:r>
            <a:r>
              <a:rPr lang="en-US" dirty="0"/>
              <a:t> - Instead of confessing his sin and repenting, he makes a plot to kill one of his best friends (Uriah) </a:t>
            </a:r>
          </a:p>
          <a:p>
            <a:pPr defTabSz="931774"/>
            <a:r>
              <a:rPr lang="en-US" dirty="0"/>
              <a:t>He could rule an entire kingdom but not his own heart</a:t>
            </a:r>
          </a:p>
          <a:p>
            <a:r>
              <a:rPr lang="en-US" dirty="0"/>
              <a:t>We see the importance of keeping our interior life in line with our exterior life </a:t>
            </a:r>
          </a:p>
          <a:p>
            <a:r>
              <a:rPr lang="en-US" dirty="0"/>
              <a:t>Because of his pride he tries to conceal his sin</a:t>
            </a:r>
          </a:p>
          <a:p>
            <a:r>
              <a:rPr lang="en-US" dirty="0"/>
              <a:t>He breaks several of the commandments – adultery, coveting, stealing, profaning the name of God who he is supposed to be a representative of</a:t>
            </a:r>
          </a:p>
          <a:p>
            <a:r>
              <a:rPr lang="en-US" dirty="0"/>
              <a:t>Israel becomes suspicious even though he tries to cover up</a:t>
            </a:r>
          </a:p>
          <a:p>
            <a:r>
              <a:rPr lang="en-US" dirty="0"/>
              <a:t>We see the need to be humble and admit when we are wrong and need help</a:t>
            </a:r>
          </a:p>
          <a:p>
            <a:endParaRPr lang="en-US" dirty="0"/>
          </a:p>
        </p:txBody>
      </p:sp>
      <p:sp>
        <p:nvSpPr>
          <p:cNvPr id="4" name="Slide Number Placeholder 3"/>
          <p:cNvSpPr>
            <a:spLocks noGrp="1"/>
          </p:cNvSpPr>
          <p:nvPr>
            <p:ph type="sldNum" sz="quarter" idx="5"/>
          </p:nvPr>
        </p:nvSpPr>
        <p:spPr/>
        <p:txBody>
          <a:bodyPr/>
          <a:lstStyle/>
          <a:p>
            <a:fld id="{67966171-539B-43E5-AD11-0B903A2A23A4}" type="slidenum">
              <a:rPr lang="en-US" smtClean="0"/>
              <a:t>8</a:t>
            </a:fld>
            <a:endParaRPr lang="en-US"/>
          </a:p>
        </p:txBody>
      </p:sp>
    </p:spTree>
    <p:extLst>
      <p:ext uri="{BB962C8B-B14F-4D97-AF65-F5344CB8AC3E}">
        <p14:creationId xmlns:p14="http://schemas.microsoft.com/office/powerpoint/2010/main" val="114970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David doesn’t just get away with what he has done…</a:t>
            </a:r>
          </a:p>
          <a:p>
            <a:r>
              <a:rPr lang="en-US" dirty="0"/>
              <a:t>2 Samuel 11:27 tells us, “But the LORD was not pleased with what David had done”</a:t>
            </a:r>
          </a:p>
          <a:p>
            <a:endParaRPr lang="en-US" dirty="0"/>
          </a:p>
          <a:p>
            <a:endParaRPr lang="en-US" dirty="0"/>
          </a:p>
        </p:txBody>
      </p:sp>
      <p:sp>
        <p:nvSpPr>
          <p:cNvPr id="4" name="Slide Number Placeholder 3"/>
          <p:cNvSpPr>
            <a:spLocks noGrp="1"/>
          </p:cNvSpPr>
          <p:nvPr>
            <p:ph type="sldNum" sz="quarter" idx="5"/>
          </p:nvPr>
        </p:nvSpPr>
        <p:spPr/>
        <p:txBody>
          <a:bodyPr/>
          <a:lstStyle/>
          <a:p>
            <a:fld id="{67966171-539B-43E5-AD11-0B903A2A23A4}" type="slidenum">
              <a:rPr lang="en-US" smtClean="0"/>
              <a:t>9</a:t>
            </a:fld>
            <a:endParaRPr lang="en-US"/>
          </a:p>
        </p:txBody>
      </p:sp>
    </p:spTree>
    <p:extLst>
      <p:ext uri="{BB962C8B-B14F-4D97-AF65-F5344CB8AC3E}">
        <p14:creationId xmlns:p14="http://schemas.microsoft.com/office/powerpoint/2010/main" val="1614152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2/27/2019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6BEB-29B9-4AED-8FFF-E2093A2C5653}"/>
              </a:ext>
            </a:extLst>
          </p:cNvPr>
          <p:cNvSpPr>
            <a:spLocks noGrp="1"/>
          </p:cNvSpPr>
          <p:nvPr>
            <p:ph type="ctrTitle"/>
          </p:nvPr>
        </p:nvSpPr>
        <p:spPr/>
        <p:txBody>
          <a:bodyPr>
            <a:normAutofit/>
          </a:bodyPr>
          <a:lstStyle/>
          <a:p>
            <a:r>
              <a:rPr lang="en-US" sz="6600" dirty="0"/>
              <a:t>David: the fifth covenant</a:t>
            </a:r>
          </a:p>
        </p:txBody>
      </p:sp>
      <p:sp>
        <p:nvSpPr>
          <p:cNvPr id="3" name="Subtitle 2">
            <a:extLst>
              <a:ext uri="{FF2B5EF4-FFF2-40B4-BE49-F238E27FC236}">
                <a16:creationId xmlns:a16="http://schemas.microsoft.com/office/drawing/2014/main" id="{A18A146C-2859-4101-A883-D4645D6CBA0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4722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BF8C-46E5-4D49-A01E-324C6DC9B6A6}"/>
              </a:ext>
            </a:extLst>
          </p:cNvPr>
          <p:cNvSpPr>
            <a:spLocks noGrp="1"/>
          </p:cNvSpPr>
          <p:nvPr>
            <p:ph type="title"/>
          </p:nvPr>
        </p:nvSpPr>
        <p:spPr>
          <a:xfrm>
            <a:off x="176982" y="609600"/>
            <a:ext cx="6363928" cy="1882877"/>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dirty="0">
                <a:latin typeface="Georgia" panose="02040502050405020303" pitchFamily="18" charset="0"/>
              </a:rPr>
              <a:t>Though God forgives, </a:t>
            </a:r>
            <a:br>
              <a:rPr lang="en-US" dirty="0">
                <a:latin typeface="Georgia" panose="02040502050405020303" pitchFamily="18" charset="0"/>
              </a:rPr>
            </a:br>
            <a:r>
              <a:rPr lang="en-US" dirty="0">
                <a:latin typeface="Georgia" panose="02040502050405020303" pitchFamily="18" charset="0"/>
              </a:rPr>
              <a:t>the consequences are often not erased</a:t>
            </a:r>
          </a:p>
        </p:txBody>
      </p:sp>
      <p:sp>
        <p:nvSpPr>
          <p:cNvPr id="3" name="Content Placeholder 2">
            <a:extLst>
              <a:ext uri="{FF2B5EF4-FFF2-40B4-BE49-F238E27FC236}">
                <a16:creationId xmlns:a16="http://schemas.microsoft.com/office/drawing/2014/main" id="{F1CB9D6A-B969-4AA3-AC1F-BFC01F833024}"/>
              </a:ext>
            </a:extLst>
          </p:cNvPr>
          <p:cNvSpPr>
            <a:spLocks noGrp="1"/>
          </p:cNvSpPr>
          <p:nvPr>
            <p:ph idx="1"/>
          </p:nvPr>
        </p:nvSpPr>
        <p:spPr>
          <a:xfrm>
            <a:off x="176983" y="2799986"/>
            <a:ext cx="6363927" cy="3649133"/>
          </a:xfrm>
        </p:spPr>
        <p:txBody>
          <a:bodyPr>
            <a:normAutofit/>
          </a:bodyPr>
          <a:lstStyle/>
          <a:p>
            <a:pPr marL="171450" indent="-171450">
              <a:buFontTx/>
              <a:buChar char="-"/>
            </a:pPr>
            <a:r>
              <a:rPr lang="en-US" sz="3200" dirty="0">
                <a:latin typeface="Georgia" panose="02040502050405020303" pitchFamily="18" charset="0"/>
              </a:rPr>
              <a:t>the death of multiple sons</a:t>
            </a:r>
          </a:p>
          <a:p>
            <a:pPr marL="171450" indent="-171450">
              <a:buFontTx/>
              <a:buChar char="-"/>
            </a:pPr>
            <a:r>
              <a:rPr lang="en-US" sz="3200" dirty="0">
                <a:latin typeface="Georgia" panose="02040502050405020303" pitchFamily="18" charset="0"/>
              </a:rPr>
              <a:t>His sons repeated his mistakes – Solomon ends up marrying almost 1000 wives</a:t>
            </a:r>
          </a:p>
          <a:p>
            <a:pPr marL="171450" indent="-171450">
              <a:buFontTx/>
              <a:buChar char="-"/>
            </a:pPr>
            <a:r>
              <a:rPr lang="en-US" sz="3200" dirty="0">
                <a:latin typeface="Georgia" panose="02040502050405020303" pitchFamily="18" charset="0"/>
              </a:rPr>
              <a:t>Sons killed each other</a:t>
            </a:r>
          </a:p>
          <a:p>
            <a:pPr marL="171450" indent="-171450">
              <a:buFontTx/>
              <a:buChar char="-"/>
            </a:pPr>
            <a:r>
              <a:rPr lang="en-US" sz="3200" dirty="0">
                <a:latin typeface="Georgia" panose="02040502050405020303" pitchFamily="18" charset="0"/>
              </a:rPr>
              <a:t>Son sought to kill him </a:t>
            </a:r>
          </a:p>
          <a:p>
            <a:endParaRPr lang="en-US" dirty="0"/>
          </a:p>
        </p:txBody>
      </p:sp>
      <p:pic>
        <p:nvPicPr>
          <p:cNvPr id="4" name="Picture 3">
            <a:extLst>
              <a:ext uri="{FF2B5EF4-FFF2-40B4-BE49-F238E27FC236}">
                <a16:creationId xmlns:a16="http://schemas.microsoft.com/office/drawing/2014/main" id="{DF4176C8-7F90-4380-81F5-D2C8BE5F1238}"/>
              </a:ext>
            </a:extLst>
          </p:cNvPr>
          <p:cNvPicPr>
            <a:picLocks noChangeAspect="1"/>
          </p:cNvPicPr>
          <p:nvPr/>
        </p:nvPicPr>
        <p:blipFill>
          <a:blip r:embed="rId3"/>
          <a:stretch>
            <a:fillRect/>
          </a:stretch>
        </p:blipFill>
        <p:spPr>
          <a:xfrm>
            <a:off x="7049729" y="836287"/>
            <a:ext cx="4738379" cy="5831851"/>
          </a:xfrm>
          <a:prstGeom prst="rect">
            <a:avLst/>
          </a:prstGeom>
        </p:spPr>
      </p:pic>
    </p:spTree>
    <p:extLst>
      <p:ext uri="{BB962C8B-B14F-4D97-AF65-F5344CB8AC3E}">
        <p14:creationId xmlns:p14="http://schemas.microsoft.com/office/powerpoint/2010/main" val="3955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6728-3C77-486E-B2D8-53B0BAB8F440}"/>
              </a:ext>
            </a:extLst>
          </p:cNvPr>
          <p:cNvSpPr>
            <a:spLocks noGrp="1"/>
          </p:cNvSpPr>
          <p:nvPr>
            <p:ph type="title"/>
          </p:nvPr>
        </p:nvSpPr>
        <p:spPr/>
        <p:txBody>
          <a:bodyPr>
            <a:normAutofit/>
          </a:bodyPr>
          <a:lstStyle/>
          <a:p>
            <a:pPr algn="ctr"/>
            <a:r>
              <a:rPr lang="en-US" sz="4400" b="1" dirty="0"/>
              <a:t>Psalm 51: </a:t>
            </a:r>
            <a:br>
              <a:rPr lang="en-US" sz="4400" b="1" dirty="0"/>
            </a:br>
            <a:r>
              <a:rPr lang="en-US" sz="4400" b="1" i="1" dirty="0"/>
              <a:t>the difference between David &amp; Saul</a:t>
            </a:r>
          </a:p>
        </p:txBody>
      </p:sp>
      <p:sp>
        <p:nvSpPr>
          <p:cNvPr id="3" name="Content Placeholder 2">
            <a:extLst>
              <a:ext uri="{FF2B5EF4-FFF2-40B4-BE49-F238E27FC236}">
                <a16:creationId xmlns:a16="http://schemas.microsoft.com/office/drawing/2014/main" id="{064DF93C-5A71-43E9-A62F-F45977A26EAB}"/>
              </a:ext>
            </a:extLst>
          </p:cNvPr>
          <p:cNvSpPr>
            <a:spLocks noGrp="1"/>
          </p:cNvSpPr>
          <p:nvPr>
            <p:ph idx="1"/>
          </p:nvPr>
        </p:nvSpPr>
        <p:spPr>
          <a:xfrm>
            <a:off x="685801" y="2020529"/>
            <a:ext cx="10131425" cy="4837471"/>
          </a:xfrm>
        </p:spPr>
        <p:txBody>
          <a:bodyPr>
            <a:normAutofit/>
          </a:bodyPr>
          <a:lstStyle/>
          <a:p>
            <a:pPr marL="0" indent="0" algn="ctr">
              <a:buNone/>
            </a:pPr>
            <a:r>
              <a:rPr lang="en-US" sz="2800" dirty="0"/>
              <a:t>Thoroughly wash away my guilt;</a:t>
            </a:r>
          </a:p>
          <a:p>
            <a:pPr marL="0" indent="0" algn="ctr">
              <a:buNone/>
            </a:pPr>
            <a:r>
              <a:rPr lang="en-US" sz="2800" dirty="0"/>
              <a:t>and from my sin cleanse me.</a:t>
            </a:r>
          </a:p>
          <a:p>
            <a:pPr marL="0" indent="0" algn="ctr">
              <a:buNone/>
            </a:pPr>
            <a:endParaRPr lang="en-US" sz="2800" dirty="0"/>
          </a:p>
          <a:p>
            <a:pPr marL="0" indent="0" algn="ctr">
              <a:buNone/>
            </a:pPr>
            <a:r>
              <a:rPr lang="en-US" sz="2800" dirty="0"/>
              <a:t>A clean heart create for me, God;</a:t>
            </a:r>
          </a:p>
          <a:p>
            <a:pPr marL="0" indent="0" algn="ctr">
              <a:buNone/>
            </a:pPr>
            <a:r>
              <a:rPr lang="en-US" sz="2800" dirty="0"/>
              <a:t>renew within me a steadfast spirit</a:t>
            </a:r>
          </a:p>
          <a:p>
            <a:pPr marL="0" indent="0" algn="ctr">
              <a:buNone/>
            </a:pPr>
            <a:endParaRPr lang="en-US" sz="2800" dirty="0"/>
          </a:p>
          <a:p>
            <a:pPr marL="0" indent="0" algn="ctr">
              <a:buNone/>
            </a:pPr>
            <a:r>
              <a:rPr lang="en-US" sz="2800" dirty="0"/>
              <a:t>Do not drive me from before your face,</a:t>
            </a:r>
          </a:p>
          <a:p>
            <a:pPr marL="0" indent="0" algn="ctr">
              <a:buNone/>
            </a:pPr>
            <a:r>
              <a:rPr lang="en-US" sz="2800" dirty="0"/>
              <a:t>nor take from me your holy spirit</a:t>
            </a:r>
          </a:p>
          <a:p>
            <a:pPr marL="0" indent="0">
              <a:buNone/>
            </a:pPr>
            <a:endParaRPr lang="en-US" dirty="0"/>
          </a:p>
        </p:txBody>
      </p:sp>
    </p:spTree>
    <p:extLst>
      <p:ext uri="{BB962C8B-B14F-4D97-AF65-F5344CB8AC3E}">
        <p14:creationId xmlns:p14="http://schemas.microsoft.com/office/powerpoint/2010/main" val="72007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11C0-EE6C-41EA-A8F7-37964E763694}"/>
              </a:ext>
            </a:extLst>
          </p:cNvPr>
          <p:cNvSpPr>
            <a:spLocks noGrp="1"/>
          </p:cNvSpPr>
          <p:nvPr>
            <p:ph type="title"/>
          </p:nvPr>
        </p:nvSpPr>
        <p:spPr>
          <a:xfrm>
            <a:off x="685800" y="373626"/>
            <a:ext cx="10131425" cy="923331"/>
          </a:xfrm>
        </p:spPr>
        <p:style>
          <a:lnRef idx="2">
            <a:schemeClr val="accent5"/>
          </a:lnRef>
          <a:fillRef idx="1">
            <a:schemeClr val="lt1"/>
          </a:fillRef>
          <a:effectRef idx="0">
            <a:schemeClr val="accent5"/>
          </a:effectRef>
          <a:fontRef idx="minor">
            <a:schemeClr val="dk1"/>
          </a:fontRef>
        </p:style>
        <p:txBody>
          <a:bodyPr>
            <a:normAutofit/>
          </a:bodyPr>
          <a:lstStyle/>
          <a:p>
            <a:pPr algn="ctr"/>
            <a:r>
              <a:rPr lang="en-US" dirty="0">
                <a:latin typeface="Georgia" panose="02040502050405020303" pitchFamily="18" charset="0"/>
              </a:rPr>
              <a:t>Ultimate lesson: God’s forgiveness</a:t>
            </a:r>
          </a:p>
        </p:txBody>
      </p:sp>
      <p:sp>
        <p:nvSpPr>
          <p:cNvPr id="3" name="Content Placeholder 2">
            <a:extLst>
              <a:ext uri="{FF2B5EF4-FFF2-40B4-BE49-F238E27FC236}">
                <a16:creationId xmlns:a16="http://schemas.microsoft.com/office/drawing/2014/main" id="{DF35481A-A023-4180-B48C-FD72C1E864C6}"/>
              </a:ext>
            </a:extLst>
          </p:cNvPr>
          <p:cNvSpPr>
            <a:spLocks noGrp="1"/>
          </p:cNvSpPr>
          <p:nvPr>
            <p:ph idx="1"/>
          </p:nvPr>
        </p:nvSpPr>
        <p:spPr>
          <a:xfrm>
            <a:off x="4231438" y="4814916"/>
            <a:ext cx="3347884" cy="1364657"/>
          </a:xfrm>
        </p:spPr>
        <p:style>
          <a:lnRef idx="1">
            <a:schemeClr val="accent5"/>
          </a:lnRef>
          <a:fillRef idx="2">
            <a:schemeClr val="accent5"/>
          </a:fillRef>
          <a:effectRef idx="1">
            <a:schemeClr val="accent5"/>
          </a:effectRef>
          <a:fontRef idx="minor">
            <a:schemeClr val="dk1"/>
          </a:fontRef>
        </p:style>
        <p:txBody>
          <a:bodyPr>
            <a:noAutofit/>
          </a:bodyPr>
          <a:lstStyle/>
          <a:p>
            <a:pPr marL="0" indent="0" algn="ctr">
              <a:buNone/>
            </a:pPr>
            <a:r>
              <a:rPr lang="en-US" sz="2400" dirty="0">
                <a:latin typeface="Georgia" panose="02040502050405020303" pitchFamily="18" charset="0"/>
              </a:rPr>
              <a:t>“I came not to call the righteous, but sinners”</a:t>
            </a:r>
          </a:p>
          <a:p>
            <a:pPr marL="0" indent="0" algn="ctr">
              <a:buNone/>
            </a:pPr>
            <a:r>
              <a:rPr lang="en-US" sz="2400" dirty="0">
                <a:latin typeface="Georgia" panose="02040502050405020303" pitchFamily="18" charset="0"/>
              </a:rPr>
              <a:t>Luke 5:32</a:t>
            </a:r>
          </a:p>
        </p:txBody>
      </p:sp>
      <p:pic>
        <p:nvPicPr>
          <p:cNvPr id="4" name="Picture 3">
            <a:extLst>
              <a:ext uri="{FF2B5EF4-FFF2-40B4-BE49-F238E27FC236}">
                <a16:creationId xmlns:a16="http://schemas.microsoft.com/office/drawing/2014/main" id="{01D478C2-683C-435A-80BE-A027DB736CA2}"/>
              </a:ext>
            </a:extLst>
          </p:cNvPr>
          <p:cNvPicPr>
            <a:picLocks noChangeAspect="1"/>
          </p:cNvPicPr>
          <p:nvPr/>
        </p:nvPicPr>
        <p:blipFill>
          <a:blip r:embed="rId3"/>
          <a:stretch>
            <a:fillRect/>
          </a:stretch>
        </p:blipFill>
        <p:spPr>
          <a:xfrm>
            <a:off x="117987" y="1829893"/>
            <a:ext cx="3672348" cy="2754261"/>
          </a:xfrm>
          <a:prstGeom prst="rect">
            <a:avLst/>
          </a:prstGeom>
        </p:spPr>
      </p:pic>
      <p:sp>
        <p:nvSpPr>
          <p:cNvPr id="5" name="TextBox 4">
            <a:extLst>
              <a:ext uri="{FF2B5EF4-FFF2-40B4-BE49-F238E27FC236}">
                <a16:creationId xmlns:a16="http://schemas.microsoft.com/office/drawing/2014/main" id="{6F202B26-4DC6-45D8-BD63-3FEB271CAE44}"/>
              </a:ext>
            </a:extLst>
          </p:cNvPr>
          <p:cNvSpPr txBox="1"/>
          <p:nvPr/>
        </p:nvSpPr>
        <p:spPr>
          <a:xfrm>
            <a:off x="324285" y="4681834"/>
            <a:ext cx="2964426"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latin typeface="Georgia" panose="02040502050405020303" pitchFamily="18" charset="0"/>
              </a:rPr>
              <a:t>God loves sinners &amp; uses flawed men and women to work out his plans</a:t>
            </a:r>
          </a:p>
        </p:txBody>
      </p:sp>
      <p:pic>
        <p:nvPicPr>
          <p:cNvPr id="6" name="Picture 5">
            <a:extLst>
              <a:ext uri="{FF2B5EF4-FFF2-40B4-BE49-F238E27FC236}">
                <a16:creationId xmlns:a16="http://schemas.microsoft.com/office/drawing/2014/main" id="{7A605F01-9EDD-4F03-8FB5-05A5A28E5182}"/>
              </a:ext>
            </a:extLst>
          </p:cNvPr>
          <p:cNvPicPr>
            <a:picLocks noChangeAspect="1"/>
          </p:cNvPicPr>
          <p:nvPr/>
        </p:nvPicPr>
        <p:blipFill>
          <a:blip r:embed="rId4"/>
          <a:stretch>
            <a:fillRect/>
          </a:stretch>
        </p:blipFill>
        <p:spPr>
          <a:xfrm>
            <a:off x="4045061" y="1774758"/>
            <a:ext cx="3412902" cy="2809396"/>
          </a:xfrm>
          <a:prstGeom prst="rect">
            <a:avLst/>
          </a:prstGeom>
        </p:spPr>
      </p:pic>
      <p:pic>
        <p:nvPicPr>
          <p:cNvPr id="7" name="Picture 6">
            <a:extLst>
              <a:ext uri="{FF2B5EF4-FFF2-40B4-BE49-F238E27FC236}">
                <a16:creationId xmlns:a16="http://schemas.microsoft.com/office/drawing/2014/main" id="{B91DF4C2-B2F4-4652-95DC-BEF1734FB055}"/>
              </a:ext>
            </a:extLst>
          </p:cNvPr>
          <p:cNvPicPr>
            <a:picLocks noChangeAspect="1"/>
          </p:cNvPicPr>
          <p:nvPr/>
        </p:nvPicPr>
        <p:blipFill>
          <a:blip r:embed="rId5"/>
          <a:stretch>
            <a:fillRect/>
          </a:stretch>
        </p:blipFill>
        <p:spPr>
          <a:xfrm>
            <a:off x="7913814" y="1774758"/>
            <a:ext cx="3932930" cy="2809396"/>
          </a:xfrm>
          <a:prstGeom prst="rect">
            <a:avLst/>
          </a:prstGeom>
        </p:spPr>
      </p:pic>
      <p:sp>
        <p:nvSpPr>
          <p:cNvPr id="8" name="TextBox 7">
            <a:extLst>
              <a:ext uri="{FF2B5EF4-FFF2-40B4-BE49-F238E27FC236}">
                <a16:creationId xmlns:a16="http://schemas.microsoft.com/office/drawing/2014/main" id="{3D5BA2B6-B789-4CD1-818C-3F5299BEF4FB}"/>
              </a:ext>
            </a:extLst>
          </p:cNvPr>
          <p:cNvSpPr txBox="1"/>
          <p:nvPr/>
        </p:nvSpPr>
        <p:spPr>
          <a:xfrm>
            <a:off x="8126361" y="4896465"/>
            <a:ext cx="334788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latin typeface="Georgia" panose="02040502050405020303" pitchFamily="18" charset="0"/>
              </a:rPr>
              <a:t>“My power is made perfect weakness.”</a:t>
            </a:r>
          </a:p>
          <a:p>
            <a:pPr algn="ctr"/>
            <a:r>
              <a:rPr lang="en-US" sz="2400" dirty="0">
                <a:latin typeface="Georgia" panose="02040502050405020303" pitchFamily="18" charset="0"/>
              </a:rPr>
              <a:t>2 Corinthians 12:9</a:t>
            </a:r>
          </a:p>
        </p:txBody>
      </p:sp>
    </p:spTree>
    <p:extLst>
      <p:ext uri="{BB962C8B-B14F-4D97-AF65-F5344CB8AC3E}">
        <p14:creationId xmlns:p14="http://schemas.microsoft.com/office/powerpoint/2010/main" val="132648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DF7B-78CF-4458-9A47-0224ABBD67D6}"/>
              </a:ext>
            </a:extLst>
          </p:cNvPr>
          <p:cNvSpPr>
            <a:spLocks noGrp="1"/>
          </p:cNvSpPr>
          <p:nvPr>
            <p:ph type="title"/>
          </p:nvPr>
        </p:nvSpPr>
        <p:spPr>
          <a:xfrm>
            <a:off x="685802" y="269759"/>
            <a:ext cx="10131425" cy="1456267"/>
          </a:xfrm>
        </p:spPr>
        <p:txBody>
          <a:bodyPr>
            <a:normAutofit/>
          </a:bodyPr>
          <a:lstStyle/>
          <a:p>
            <a:pPr algn="ctr"/>
            <a:r>
              <a:rPr lang="en-US" sz="4800" b="1" dirty="0"/>
              <a:t>Positives to learn from David</a:t>
            </a:r>
          </a:p>
        </p:txBody>
      </p:sp>
      <p:sp>
        <p:nvSpPr>
          <p:cNvPr id="3" name="Content Placeholder 2">
            <a:extLst>
              <a:ext uri="{FF2B5EF4-FFF2-40B4-BE49-F238E27FC236}">
                <a16:creationId xmlns:a16="http://schemas.microsoft.com/office/drawing/2014/main" id="{4E1A6AB7-63E3-4814-A7C0-68AFC36EFD92}"/>
              </a:ext>
            </a:extLst>
          </p:cNvPr>
          <p:cNvSpPr>
            <a:spLocks noGrp="1"/>
          </p:cNvSpPr>
          <p:nvPr>
            <p:ph idx="1"/>
          </p:nvPr>
        </p:nvSpPr>
        <p:spPr>
          <a:xfrm>
            <a:off x="685801" y="1691615"/>
            <a:ext cx="5287295" cy="4556786"/>
          </a:xfrm>
        </p:spPr>
        <p:txBody>
          <a:bodyPr>
            <a:normAutofit lnSpcReduction="10000"/>
          </a:bodyPr>
          <a:lstStyle/>
          <a:p>
            <a:pPr algn="ctr"/>
            <a:r>
              <a:rPr lang="en-US" sz="2800" dirty="0"/>
              <a:t>He was not without limitations and admitted he needed God</a:t>
            </a:r>
          </a:p>
          <a:p>
            <a:pPr algn="ctr"/>
            <a:r>
              <a:rPr lang="en-US" sz="2800" dirty="0"/>
              <a:t>He knew the mercy of God better than anyone</a:t>
            </a:r>
          </a:p>
          <a:p>
            <a:pPr algn="ctr"/>
            <a:r>
              <a:rPr lang="en-US" sz="2800" dirty="0"/>
              <a:t>He was not without faults – didn’t pretend to be perfect</a:t>
            </a:r>
          </a:p>
          <a:p>
            <a:pPr algn="ctr"/>
            <a:r>
              <a:rPr lang="en-US" sz="2800" dirty="0"/>
              <a:t>Not without troubles just because he followed God </a:t>
            </a:r>
          </a:p>
          <a:p>
            <a:pPr algn="ctr"/>
            <a:r>
              <a:rPr lang="en-US" sz="2800" dirty="0"/>
              <a:t>Unifier – fought for peace</a:t>
            </a:r>
          </a:p>
          <a:p>
            <a:endParaRPr lang="en-US" dirty="0"/>
          </a:p>
        </p:txBody>
      </p:sp>
      <p:pic>
        <p:nvPicPr>
          <p:cNvPr id="4" name="Picture 3">
            <a:extLst>
              <a:ext uri="{FF2B5EF4-FFF2-40B4-BE49-F238E27FC236}">
                <a16:creationId xmlns:a16="http://schemas.microsoft.com/office/drawing/2014/main" id="{FB2D269A-8DD0-497A-9E0C-EECEE2CFB617}"/>
              </a:ext>
            </a:extLst>
          </p:cNvPr>
          <p:cNvPicPr>
            <a:picLocks noChangeAspect="1"/>
          </p:cNvPicPr>
          <p:nvPr/>
        </p:nvPicPr>
        <p:blipFill>
          <a:blip r:embed="rId3"/>
          <a:stretch>
            <a:fillRect/>
          </a:stretch>
        </p:blipFill>
        <p:spPr>
          <a:xfrm>
            <a:off x="6096000" y="1691614"/>
            <a:ext cx="5813937" cy="4550038"/>
          </a:xfrm>
          <a:prstGeom prst="rect">
            <a:avLst/>
          </a:prstGeom>
        </p:spPr>
      </p:pic>
    </p:spTree>
    <p:extLst>
      <p:ext uri="{BB962C8B-B14F-4D97-AF65-F5344CB8AC3E}">
        <p14:creationId xmlns:p14="http://schemas.microsoft.com/office/powerpoint/2010/main" val="176316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8384-34EC-4C30-B7F5-47F0895E5B77}"/>
              </a:ext>
            </a:extLst>
          </p:cNvPr>
          <p:cNvSpPr>
            <a:spLocks noGrp="1"/>
          </p:cNvSpPr>
          <p:nvPr>
            <p:ph type="title"/>
          </p:nvPr>
        </p:nvSpPr>
        <p:spPr/>
        <p:txBody>
          <a:bodyPr/>
          <a:lstStyle/>
          <a:p>
            <a:r>
              <a:rPr lang="en-US" sz="6600" b="1" dirty="0"/>
              <a:t>recap</a:t>
            </a:r>
            <a:endParaRPr lang="en-US" b="1" dirty="0"/>
          </a:p>
        </p:txBody>
      </p:sp>
      <p:sp>
        <p:nvSpPr>
          <p:cNvPr id="3" name="Content Placeholder 2">
            <a:extLst>
              <a:ext uri="{FF2B5EF4-FFF2-40B4-BE49-F238E27FC236}">
                <a16:creationId xmlns:a16="http://schemas.microsoft.com/office/drawing/2014/main" id="{D722D19F-1813-4E9D-BDE8-E9A3AEA95FBC}"/>
              </a:ext>
            </a:extLst>
          </p:cNvPr>
          <p:cNvSpPr>
            <a:spLocks noGrp="1"/>
          </p:cNvSpPr>
          <p:nvPr>
            <p:ph idx="1"/>
          </p:nvPr>
        </p:nvSpPr>
        <p:spPr>
          <a:xfrm>
            <a:off x="202018" y="1780560"/>
            <a:ext cx="4625164" cy="5077440"/>
          </a:xfrm>
        </p:spPr>
        <p:txBody>
          <a:bodyPr>
            <a:normAutofit/>
          </a:bodyPr>
          <a:lstStyle/>
          <a:p>
            <a:r>
              <a:rPr lang="en-US" sz="2800" dirty="0"/>
              <a:t>Israel has gone from Judges to Kings</a:t>
            </a:r>
          </a:p>
          <a:p>
            <a:r>
              <a:rPr lang="en-US" sz="2800" dirty="0"/>
              <a:t>Samuel warns against it – why?</a:t>
            </a:r>
          </a:p>
          <a:p>
            <a:r>
              <a:rPr lang="en-US" sz="2800" dirty="0"/>
              <a:t>High taxes &amp; political oppression </a:t>
            </a:r>
          </a:p>
          <a:p>
            <a:r>
              <a:rPr lang="en-US" sz="2800"/>
              <a:t>Not what God wants</a:t>
            </a:r>
            <a:endParaRPr lang="en-US" sz="2800" dirty="0"/>
          </a:p>
          <a:p>
            <a:r>
              <a:rPr lang="en-US" sz="2800" dirty="0"/>
              <a:t>The people insist and Samuel chooses Saul from the tribe of Benjamin</a:t>
            </a:r>
          </a:p>
        </p:txBody>
      </p:sp>
      <p:pic>
        <p:nvPicPr>
          <p:cNvPr id="4" name="Picture 3">
            <a:extLst>
              <a:ext uri="{FF2B5EF4-FFF2-40B4-BE49-F238E27FC236}">
                <a16:creationId xmlns:a16="http://schemas.microsoft.com/office/drawing/2014/main" id="{BF5C6E15-31C3-43B3-88E5-BC0B28F06DBC}"/>
              </a:ext>
            </a:extLst>
          </p:cNvPr>
          <p:cNvPicPr>
            <a:picLocks noChangeAspect="1"/>
          </p:cNvPicPr>
          <p:nvPr/>
        </p:nvPicPr>
        <p:blipFill>
          <a:blip r:embed="rId3"/>
          <a:stretch>
            <a:fillRect/>
          </a:stretch>
        </p:blipFill>
        <p:spPr>
          <a:xfrm>
            <a:off x="5334000" y="0"/>
            <a:ext cx="6858000" cy="6858000"/>
          </a:xfrm>
          <a:prstGeom prst="rect">
            <a:avLst/>
          </a:prstGeom>
        </p:spPr>
      </p:pic>
    </p:spTree>
    <p:extLst>
      <p:ext uri="{BB962C8B-B14F-4D97-AF65-F5344CB8AC3E}">
        <p14:creationId xmlns:p14="http://schemas.microsoft.com/office/powerpoint/2010/main" val="175014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EB75-7DED-4C9E-8D3E-72CE0990A981}"/>
              </a:ext>
            </a:extLst>
          </p:cNvPr>
          <p:cNvSpPr>
            <a:spLocks noGrp="1"/>
          </p:cNvSpPr>
          <p:nvPr>
            <p:ph type="title"/>
          </p:nvPr>
        </p:nvSpPr>
        <p:spPr>
          <a:xfrm>
            <a:off x="154174" y="409354"/>
            <a:ext cx="10131425" cy="1456267"/>
          </a:xfrm>
        </p:spPr>
        <p:txBody>
          <a:bodyPr>
            <a:normAutofit/>
          </a:bodyPr>
          <a:lstStyle/>
          <a:p>
            <a:r>
              <a:rPr lang="en-US" sz="7200" b="1" dirty="0"/>
              <a:t>KING Saul	</a:t>
            </a:r>
          </a:p>
        </p:txBody>
      </p:sp>
      <p:sp>
        <p:nvSpPr>
          <p:cNvPr id="3" name="Content Placeholder 2">
            <a:extLst>
              <a:ext uri="{FF2B5EF4-FFF2-40B4-BE49-F238E27FC236}">
                <a16:creationId xmlns:a16="http://schemas.microsoft.com/office/drawing/2014/main" id="{22322007-BAFC-4EC0-8B3F-3A352C5C0BF3}"/>
              </a:ext>
            </a:extLst>
          </p:cNvPr>
          <p:cNvSpPr>
            <a:spLocks noGrp="1"/>
          </p:cNvSpPr>
          <p:nvPr>
            <p:ph idx="1"/>
          </p:nvPr>
        </p:nvSpPr>
        <p:spPr>
          <a:xfrm>
            <a:off x="265814" y="1865621"/>
            <a:ext cx="3870252" cy="4790361"/>
          </a:xfrm>
        </p:spPr>
        <p:txBody>
          <a:bodyPr>
            <a:normAutofit fontScale="85000" lnSpcReduction="10000"/>
          </a:bodyPr>
          <a:lstStyle/>
          <a:p>
            <a:r>
              <a:rPr lang="en-US" sz="3400" dirty="0"/>
              <a:t>Looks like an ideal king</a:t>
            </a:r>
          </a:p>
          <a:p>
            <a:r>
              <a:rPr lang="en-US" sz="3400" dirty="0"/>
              <a:t>Starts off well but has a lot of character flaws</a:t>
            </a:r>
          </a:p>
          <a:p>
            <a:r>
              <a:rPr lang="en-US" sz="3400" dirty="0"/>
              <a:t>Insecure, envious, threatened by others’ successes, not good at worshipping God </a:t>
            </a:r>
          </a:p>
          <a:p>
            <a:r>
              <a:rPr lang="en-US" sz="3400" dirty="0"/>
              <a:t>They need a different king</a:t>
            </a:r>
          </a:p>
          <a:p>
            <a:endParaRPr lang="en-US" dirty="0"/>
          </a:p>
        </p:txBody>
      </p:sp>
      <p:pic>
        <p:nvPicPr>
          <p:cNvPr id="4" name="Picture 3">
            <a:extLst>
              <a:ext uri="{FF2B5EF4-FFF2-40B4-BE49-F238E27FC236}">
                <a16:creationId xmlns:a16="http://schemas.microsoft.com/office/drawing/2014/main" id="{303469A3-1AAA-42C0-8C0B-651BF0B14B21}"/>
              </a:ext>
            </a:extLst>
          </p:cNvPr>
          <p:cNvPicPr>
            <a:picLocks noChangeAspect="1"/>
          </p:cNvPicPr>
          <p:nvPr/>
        </p:nvPicPr>
        <p:blipFill>
          <a:blip r:embed="rId3"/>
          <a:stretch>
            <a:fillRect/>
          </a:stretch>
        </p:blipFill>
        <p:spPr>
          <a:xfrm>
            <a:off x="4786424" y="2142067"/>
            <a:ext cx="6858000" cy="3429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79398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AA66-5DBA-4CAB-BC5B-071B9B2C36D3}"/>
              </a:ext>
            </a:extLst>
          </p:cNvPr>
          <p:cNvSpPr>
            <a:spLocks noGrp="1"/>
          </p:cNvSpPr>
          <p:nvPr>
            <p:ph type="title"/>
          </p:nvPr>
        </p:nvSpPr>
        <p:spPr>
          <a:xfrm>
            <a:off x="887820" y="354418"/>
            <a:ext cx="10131425" cy="1456267"/>
          </a:xfrm>
        </p:spPr>
        <p:txBody>
          <a:bodyPr>
            <a:normAutofit/>
          </a:bodyPr>
          <a:lstStyle/>
          <a:p>
            <a:r>
              <a:rPr lang="en-US" sz="4400" b="1" i="1" dirty="0">
                <a:effectLst>
                  <a:outerShdw blurRad="38100" dist="38100" dir="2700000" algn="tl">
                    <a:srgbClr val="000000">
                      <a:alpha val="43137"/>
                    </a:srgbClr>
                  </a:outerShdw>
                </a:effectLst>
              </a:rPr>
              <a:t>Who was David?</a:t>
            </a:r>
          </a:p>
        </p:txBody>
      </p:sp>
      <p:sp>
        <p:nvSpPr>
          <p:cNvPr id="3" name="Content Placeholder 2">
            <a:extLst>
              <a:ext uri="{FF2B5EF4-FFF2-40B4-BE49-F238E27FC236}">
                <a16:creationId xmlns:a16="http://schemas.microsoft.com/office/drawing/2014/main" id="{E0D9847A-0789-4B98-AA53-B4746EE33585}"/>
              </a:ext>
            </a:extLst>
          </p:cNvPr>
          <p:cNvSpPr>
            <a:spLocks noGrp="1"/>
          </p:cNvSpPr>
          <p:nvPr>
            <p:ph idx="1"/>
          </p:nvPr>
        </p:nvSpPr>
        <p:spPr>
          <a:xfrm>
            <a:off x="685802" y="1584251"/>
            <a:ext cx="5693734" cy="5021186"/>
          </a:xfrm>
        </p:spPr>
        <p:txBody>
          <a:bodyPr>
            <a:normAutofit lnSpcReduction="10000"/>
          </a:bodyPr>
          <a:lstStyle/>
          <a:p>
            <a:r>
              <a:rPr lang="en-US" sz="3600" dirty="0"/>
              <a:t>A shepherd boy from the family of Jesse </a:t>
            </a:r>
          </a:p>
          <a:p>
            <a:r>
              <a:rPr lang="en-US" sz="3600" dirty="0"/>
              <a:t>“Beloved One” </a:t>
            </a:r>
          </a:p>
          <a:p>
            <a:r>
              <a:rPr lang="en-US" sz="3600" dirty="0"/>
              <a:t>King &amp; poet</a:t>
            </a:r>
          </a:p>
          <a:p>
            <a:r>
              <a:rPr lang="en-US" sz="3600" dirty="0"/>
              <a:t>Boaz &amp; Ruth – great grandparents</a:t>
            </a:r>
          </a:p>
          <a:p>
            <a:r>
              <a:rPr lang="en-US" sz="3600" dirty="0"/>
              <a:t>He is mentioned over 1000 times in the Old Testament</a:t>
            </a:r>
          </a:p>
          <a:p>
            <a:endParaRPr lang="en-US" dirty="0"/>
          </a:p>
        </p:txBody>
      </p:sp>
      <p:pic>
        <p:nvPicPr>
          <p:cNvPr id="4" name="Picture 3">
            <a:extLst>
              <a:ext uri="{FF2B5EF4-FFF2-40B4-BE49-F238E27FC236}">
                <a16:creationId xmlns:a16="http://schemas.microsoft.com/office/drawing/2014/main" id="{69139B67-4AF8-460D-B3B3-E1F96D692467}"/>
              </a:ext>
            </a:extLst>
          </p:cNvPr>
          <p:cNvPicPr>
            <a:picLocks noChangeAspect="1"/>
          </p:cNvPicPr>
          <p:nvPr/>
        </p:nvPicPr>
        <p:blipFill>
          <a:blip r:embed="rId3"/>
          <a:stretch>
            <a:fillRect/>
          </a:stretch>
        </p:blipFill>
        <p:spPr>
          <a:xfrm>
            <a:off x="6893662" y="252563"/>
            <a:ext cx="4812783" cy="6352874"/>
          </a:xfrm>
          <a:prstGeom prst="rect">
            <a:avLst/>
          </a:prstGeom>
          <a:ln>
            <a:noFill/>
          </a:ln>
          <a:effectLst>
            <a:softEdge rad="112500"/>
          </a:effectLst>
        </p:spPr>
      </p:pic>
    </p:spTree>
    <p:extLst>
      <p:ext uri="{BB962C8B-B14F-4D97-AF65-F5344CB8AC3E}">
        <p14:creationId xmlns:p14="http://schemas.microsoft.com/office/powerpoint/2010/main" val="194975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6C0F-67D5-4C38-B25E-75F1125FCCC4}"/>
              </a:ext>
            </a:extLst>
          </p:cNvPr>
          <p:cNvSpPr>
            <a:spLocks noGrp="1"/>
          </p:cNvSpPr>
          <p:nvPr>
            <p:ph type="title"/>
          </p:nvPr>
        </p:nvSpPr>
        <p:spPr>
          <a:xfrm>
            <a:off x="90379" y="234310"/>
            <a:ext cx="10131425" cy="1456267"/>
          </a:xfrm>
        </p:spPr>
        <p:txBody>
          <a:bodyPr>
            <a:normAutofit/>
          </a:bodyPr>
          <a:lstStyle/>
          <a:p>
            <a:r>
              <a:rPr lang="en-US" sz="4400" b="1" u="sng" dirty="0"/>
              <a:t>Why is he so important?</a:t>
            </a:r>
          </a:p>
        </p:txBody>
      </p:sp>
      <p:sp>
        <p:nvSpPr>
          <p:cNvPr id="3" name="Content Placeholder 2">
            <a:extLst>
              <a:ext uri="{FF2B5EF4-FFF2-40B4-BE49-F238E27FC236}">
                <a16:creationId xmlns:a16="http://schemas.microsoft.com/office/drawing/2014/main" id="{43BD1587-CC86-4975-A360-B38158CE2E64}"/>
              </a:ext>
            </a:extLst>
          </p:cNvPr>
          <p:cNvSpPr>
            <a:spLocks noGrp="1"/>
          </p:cNvSpPr>
          <p:nvPr>
            <p:ph idx="1"/>
          </p:nvPr>
        </p:nvSpPr>
        <p:spPr>
          <a:xfrm>
            <a:off x="202019" y="1690577"/>
            <a:ext cx="6118359" cy="5752214"/>
          </a:xfrm>
        </p:spPr>
        <p:txBody>
          <a:bodyPr>
            <a:normAutofit fontScale="92500" lnSpcReduction="20000"/>
          </a:bodyPr>
          <a:lstStyle/>
          <a:p>
            <a:r>
              <a:rPr lang="en-US" sz="3200" dirty="0"/>
              <a:t>skillful warrior and brilliant general, unified 12 tribes, great empire</a:t>
            </a:r>
          </a:p>
          <a:p>
            <a:r>
              <a:rPr lang="en-US" sz="3200" dirty="0"/>
              <a:t>Established Jerusalem as the capital of Israel – to this day the greatest city of Israel</a:t>
            </a:r>
          </a:p>
          <a:p>
            <a:r>
              <a:rPr lang="en-US" sz="3200" dirty="0"/>
              <a:t>Great reformer - practiced what he preached </a:t>
            </a:r>
          </a:p>
          <a:p>
            <a:r>
              <a:rPr lang="en-US" sz="3200" dirty="0"/>
              <a:t>Showed the people how important worship was in their lives</a:t>
            </a:r>
          </a:p>
          <a:p>
            <a:r>
              <a:rPr lang="en-US" sz="3200" dirty="0"/>
              <a:t>Introduced singing and music into worship</a:t>
            </a:r>
          </a:p>
          <a:p>
            <a:r>
              <a:rPr lang="en-US" sz="3200" dirty="0"/>
              <a:t>Wrote most of the Psalms </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1C015722-7629-4E72-A9C8-570CDD3DF059}"/>
              </a:ext>
            </a:extLst>
          </p:cNvPr>
          <p:cNvPicPr>
            <a:picLocks noChangeAspect="1"/>
          </p:cNvPicPr>
          <p:nvPr/>
        </p:nvPicPr>
        <p:blipFill>
          <a:blip r:embed="rId3"/>
          <a:stretch>
            <a:fillRect/>
          </a:stretch>
        </p:blipFill>
        <p:spPr>
          <a:xfrm>
            <a:off x="6557424" y="0"/>
            <a:ext cx="5634576" cy="6858000"/>
          </a:xfrm>
          <a:prstGeom prst="rect">
            <a:avLst/>
          </a:prstGeom>
        </p:spPr>
      </p:pic>
    </p:spTree>
    <p:extLst>
      <p:ext uri="{BB962C8B-B14F-4D97-AF65-F5344CB8AC3E}">
        <p14:creationId xmlns:p14="http://schemas.microsoft.com/office/powerpoint/2010/main" val="315332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FAD1-C15C-459C-BD71-17E9C1677D52}"/>
              </a:ext>
            </a:extLst>
          </p:cNvPr>
          <p:cNvSpPr>
            <a:spLocks noGrp="1"/>
          </p:cNvSpPr>
          <p:nvPr>
            <p:ph type="title"/>
          </p:nvPr>
        </p:nvSpPr>
        <p:spPr>
          <a:xfrm>
            <a:off x="303029" y="279990"/>
            <a:ext cx="10131425" cy="1456267"/>
          </a:xfrm>
        </p:spPr>
        <p:txBody>
          <a:bodyPr>
            <a:normAutofit/>
          </a:bodyPr>
          <a:lstStyle/>
          <a:p>
            <a:r>
              <a:rPr lang="en-US" sz="5400" b="1" dirty="0"/>
              <a:t>A sign of one to come	</a:t>
            </a:r>
          </a:p>
        </p:txBody>
      </p:sp>
      <p:sp>
        <p:nvSpPr>
          <p:cNvPr id="3" name="Content Placeholder 2">
            <a:extLst>
              <a:ext uri="{FF2B5EF4-FFF2-40B4-BE49-F238E27FC236}">
                <a16:creationId xmlns:a16="http://schemas.microsoft.com/office/drawing/2014/main" id="{AB1B17C7-393C-4A45-ABEA-E6F43D404560}"/>
              </a:ext>
            </a:extLst>
          </p:cNvPr>
          <p:cNvSpPr>
            <a:spLocks noGrp="1"/>
          </p:cNvSpPr>
          <p:nvPr>
            <p:ph idx="1"/>
          </p:nvPr>
        </p:nvSpPr>
        <p:spPr>
          <a:xfrm>
            <a:off x="207334" y="1658679"/>
            <a:ext cx="5406657" cy="4997302"/>
          </a:xfrm>
        </p:spPr>
        <p:txBody>
          <a:bodyPr>
            <a:normAutofit/>
          </a:bodyPr>
          <a:lstStyle/>
          <a:p>
            <a:r>
              <a:rPr lang="en-US" sz="3600" dirty="0"/>
              <a:t>David foreshadowed Jesus Christ </a:t>
            </a:r>
          </a:p>
          <a:p>
            <a:r>
              <a:rPr lang="en-US" sz="3600" dirty="0"/>
              <a:t>He was a suffering king for much of his life </a:t>
            </a:r>
          </a:p>
          <a:p>
            <a:pPr lvl="1"/>
            <a:r>
              <a:rPr lang="en-US" sz="3200" dirty="0"/>
              <a:t>On the run from his father in law, Saul </a:t>
            </a:r>
          </a:p>
          <a:p>
            <a:pPr lvl="1"/>
            <a:r>
              <a:rPr lang="en-US" sz="3200" dirty="0"/>
              <a:t>Forced out of office by his son who plotted to kill him</a:t>
            </a:r>
          </a:p>
        </p:txBody>
      </p:sp>
      <p:pic>
        <p:nvPicPr>
          <p:cNvPr id="4" name="Picture 3">
            <a:extLst>
              <a:ext uri="{FF2B5EF4-FFF2-40B4-BE49-F238E27FC236}">
                <a16:creationId xmlns:a16="http://schemas.microsoft.com/office/drawing/2014/main" id="{11FEA779-800A-45A6-B952-CD49E1D54A0C}"/>
              </a:ext>
            </a:extLst>
          </p:cNvPr>
          <p:cNvPicPr>
            <a:picLocks noChangeAspect="1"/>
          </p:cNvPicPr>
          <p:nvPr/>
        </p:nvPicPr>
        <p:blipFill>
          <a:blip r:embed="rId3"/>
          <a:stretch>
            <a:fillRect/>
          </a:stretch>
        </p:blipFill>
        <p:spPr>
          <a:xfrm>
            <a:off x="5869174" y="1474330"/>
            <a:ext cx="6115492" cy="4597944"/>
          </a:xfrm>
          <a:prstGeom prst="rect">
            <a:avLst/>
          </a:prstGeom>
        </p:spPr>
      </p:pic>
    </p:spTree>
    <p:extLst>
      <p:ext uri="{BB962C8B-B14F-4D97-AF65-F5344CB8AC3E}">
        <p14:creationId xmlns:p14="http://schemas.microsoft.com/office/powerpoint/2010/main" val="370610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AC5C-2679-4C16-8BA7-E33107207464}"/>
              </a:ext>
            </a:extLst>
          </p:cNvPr>
          <p:cNvSpPr>
            <a:spLocks noGrp="1"/>
          </p:cNvSpPr>
          <p:nvPr>
            <p:ph type="title"/>
          </p:nvPr>
        </p:nvSpPr>
        <p:spPr>
          <a:xfrm>
            <a:off x="186072" y="480483"/>
            <a:ext cx="5065712" cy="1456267"/>
          </a:xfrm>
        </p:spPr>
        <p:txBody>
          <a:bodyPr>
            <a:normAutofit/>
          </a:bodyPr>
          <a:lstStyle/>
          <a:p>
            <a:pPr algn="ctr"/>
            <a:r>
              <a:rPr lang="en-US" sz="4000" b="1" dirty="0"/>
              <a:t>What is the covenant all about?</a:t>
            </a:r>
          </a:p>
        </p:txBody>
      </p:sp>
      <p:sp>
        <p:nvSpPr>
          <p:cNvPr id="3" name="Content Placeholder 2">
            <a:extLst>
              <a:ext uri="{FF2B5EF4-FFF2-40B4-BE49-F238E27FC236}">
                <a16:creationId xmlns:a16="http://schemas.microsoft.com/office/drawing/2014/main" id="{B76E9686-938F-4F07-8E06-F694F5857738}"/>
              </a:ext>
            </a:extLst>
          </p:cNvPr>
          <p:cNvSpPr>
            <a:spLocks noGrp="1"/>
          </p:cNvSpPr>
          <p:nvPr>
            <p:ph idx="1"/>
          </p:nvPr>
        </p:nvSpPr>
        <p:spPr>
          <a:xfrm>
            <a:off x="324295" y="2173965"/>
            <a:ext cx="5491015" cy="4588342"/>
          </a:xfrm>
        </p:spPr>
        <p:txBody>
          <a:bodyPr>
            <a:normAutofit fontScale="92500"/>
          </a:bodyPr>
          <a:lstStyle/>
          <a:p>
            <a:r>
              <a:rPr lang="en-US" sz="4000" u="sng" dirty="0"/>
              <a:t>Promise</a:t>
            </a:r>
            <a:r>
              <a:rPr lang="en-US" sz="4000" dirty="0"/>
              <a:t>: a son who will…</a:t>
            </a:r>
          </a:p>
          <a:p>
            <a:pPr marL="800100" lvl="1" indent="-342900">
              <a:buFont typeface="+mj-lt"/>
              <a:buAutoNum type="arabicPeriod"/>
            </a:pPr>
            <a:r>
              <a:rPr lang="en-US" sz="3600" dirty="0"/>
              <a:t>Build God’s temple</a:t>
            </a:r>
          </a:p>
          <a:p>
            <a:pPr marL="800100" lvl="1" indent="-342900">
              <a:buFont typeface="+mj-lt"/>
              <a:buAutoNum type="arabicPeriod"/>
            </a:pPr>
            <a:r>
              <a:rPr lang="en-US" sz="3600" dirty="0"/>
              <a:t>Be the Son of God</a:t>
            </a:r>
          </a:p>
          <a:p>
            <a:pPr marL="800100" lvl="1" indent="-342900">
              <a:buFont typeface="+mj-lt"/>
              <a:buAutoNum type="arabicPeriod"/>
            </a:pPr>
            <a:r>
              <a:rPr lang="en-US" sz="3600" dirty="0"/>
              <a:t>Rule over Israel forever </a:t>
            </a:r>
          </a:p>
          <a:p>
            <a:pPr marL="800100" lvl="1" indent="-342900">
              <a:buFont typeface="+mj-lt"/>
              <a:buAutoNum type="arabicPeriod"/>
            </a:pPr>
            <a:endParaRPr lang="en-US" sz="3600" dirty="0"/>
          </a:p>
          <a:p>
            <a:pPr marL="457200" lvl="1" indent="0" algn="ctr">
              <a:buNone/>
            </a:pPr>
            <a:r>
              <a:rPr lang="en-US" sz="3600" dirty="0"/>
              <a:t>Given to David on </a:t>
            </a:r>
            <a:r>
              <a:rPr lang="en-US" sz="3600" b="1" dirty="0"/>
              <a:t>Mount Zion </a:t>
            </a:r>
            <a:r>
              <a:rPr lang="en-US" sz="3600" dirty="0"/>
              <a:t>in Jerusalem </a:t>
            </a:r>
          </a:p>
        </p:txBody>
      </p:sp>
      <p:pic>
        <p:nvPicPr>
          <p:cNvPr id="4" name="Picture 3">
            <a:extLst>
              <a:ext uri="{FF2B5EF4-FFF2-40B4-BE49-F238E27FC236}">
                <a16:creationId xmlns:a16="http://schemas.microsoft.com/office/drawing/2014/main" id="{7886A568-74BA-4BF1-83D7-199F82C7204D}"/>
              </a:ext>
            </a:extLst>
          </p:cNvPr>
          <p:cNvPicPr>
            <a:picLocks noChangeAspect="1"/>
          </p:cNvPicPr>
          <p:nvPr/>
        </p:nvPicPr>
        <p:blipFill>
          <a:blip r:embed="rId3"/>
          <a:stretch>
            <a:fillRect/>
          </a:stretch>
        </p:blipFill>
        <p:spPr>
          <a:xfrm>
            <a:off x="6096000" y="0"/>
            <a:ext cx="6096000" cy="3429000"/>
          </a:xfrm>
          <a:prstGeom prst="rect">
            <a:avLst/>
          </a:prstGeom>
        </p:spPr>
      </p:pic>
      <p:pic>
        <p:nvPicPr>
          <p:cNvPr id="5" name="Picture 4">
            <a:extLst>
              <a:ext uri="{FF2B5EF4-FFF2-40B4-BE49-F238E27FC236}">
                <a16:creationId xmlns:a16="http://schemas.microsoft.com/office/drawing/2014/main" id="{B35C361C-8441-48C1-9866-E0394C8145D4}"/>
              </a:ext>
            </a:extLst>
          </p:cNvPr>
          <p:cNvPicPr>
            <a:picLocks noChangeAspect="1"/>
          </p:cNvPicPr>
          <p:nvPr/>
        </p:nvPicPr>
        <p:blipFill>
          <a:blip r:embed="rId4"/>
          <a:stretch>
            <a:fillRect/>
          </a:stretch>
        </p:blipFill>
        <p:spPr>
          <a:xfrm>
            <a:off x="6096000" y="3429001"/>
            <a:ext cx="6096000" cy="3429000"/>
          </a:xfrm>
          <a:prstGeom prst="rect">
            <a:avLst/>
          </a:prstGeom>
        </p:spPr>
      </p:pic>
    </p:spTree>
    <p:extLst>
      <p:ext uri="{BB962C8B-B14F-4D97-AF65-F5344CB8AC3E}">
        <p14:creationId xmlns:p14="http://schemas.microsoft.com/office/powerpoint/2010/main" val="380668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8ED8-3D6D-4EB5-B9B4-BC27B57A22A6}"/>
              </a:ext>
            </a:extLst>
          </p:cNvPr>
          <p:cNvSpPr>
            <a:spLocks noGrp="1"/>
          </p:cNvSpPr>
          <p:nvPr>
            <p:ph type="title"/>
          </p:nvPr>
        </p:nvSpPr>
        <p:spPr>
          <a:xfrm>
            <a:off x="5176685" y="3731343"/>
            <a:ext cx="6593075" cy="2648744"/>
          </a:xfrm>
        </p:spPr>
        <p:style>
          <a:lnRef idx="2">
            <a:schemeClr val="accent6"/>
          </a:lnRef>
          <a:fillRef idx="1">
            <a:schemeClr val="lt1"/>
          </a:fillRef>
          <a:effectRef idx="0">
            <a:schemeClr val="accent6"/>
          </a:effectRef>
          <a:fontRef idx="minor">
            <a:schemeClr val="dk1"/>
          </a:fontRef>
        </p:style>
        <p:txBody>
          <a:bodyPr>
            <a:noAutofit/>
          </a:bodyPr>
          <a:lstStyle/>
          <a:p>
            <a:pPr algn="ctr"/>
            <a:r>
              <a:rPr lang="en-US" sz="4000" b="1" dirty="0">
                <a:latin typeface="Georgia" panose="02040502050405020303" pitchFamily="18" charset="0"/>
              </a:rPr>
              <a:t>HE could rule an entire kingdom but not his own heart</a:t>
            </a:r>
          </a:p>
        </p:txBody>
      </p:sp>
      <p:pic>
        <p:nvPicPr>
          <p:cNvPr id="4" name="Picture 3" descr="A group of people in a room&#10;&#10;Description generated with high confidence">
            <a:extLst>
              <a:ext uri="{FF2B5EF4-FFF2-40B4-BE49-F238E27FC236}">
                <a16:creationId xmlns:a16="http://schemas.microsoft.com/office/drawing/2014/main" id="{BAEBD51D-19B3-4208-B704-AE9AE49EDC9B}"/>
              </a:ext>
            </a:extLst>
          </p:cNvPr>
          <p:cNvPicPr>
            <a:picLocks noChangeAspect="1"/>
          </p:cNvPicPr>
          <p:nvPr/>
        </p:nvPicPr>
        <p:blipFill rotWithShape="1">
          <a:blip r:embed="rId4"/>
          <a:srcRect l="1019" r="1010"/>
          <a:stretch/>
        </p:blipFill>
        <p:spPr>
          <a:xfrm>
            <a:off x="0" y="0"/>
            <a:ext cx="4635988" cy="6858000"/>
          </a:xfrm>
          <a:prstGeom prst="rect">
            <a:avLst/>
          </a:prstGeom>
        </p:spPr>
      </p:pic>
      <p:sp>
        <p:nvSpPr>
          <p:cNvPr id="5" name="TextBox 4">
            <a:extLst>
              <a:ext uri="{FF2B5EF4-FFF2-40B4-BE49-F238E27FC236}">
                <a16:creationId xmlns:a16="http://schemas.microsoft.com/office/drawing/2014/main" id="{DEB2CD1B-CE20-471B-82AD-0C3545E98B66}"/>
              </a:ext>
            </a:extLst>
          </p:cNvPr>
          <p:cNvSpPr txBox="1"/>
          <p:nvPr/>
        </p:nvSpPr>
        <p:spPr>
          <a:xfrm>
            <a:off x="4807974" y="344995"/>
            <a:ext cx="4218039" cy="304698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u="sng" dirty="0">
                <a:latin typeface="Georgia" panose="02040502050405020303" pitchFamily="18" charset="0"/>
              </a:rPr>
              <a:t>Great Accomplishments:</a:t>
            </a:r>
          </a:p>
          <a:p>
            <a:pPr marL="285750" indent="-285750" algn="ctr">
              <a:buFont typeface="Arial" panose="020B0604020202020204" pitchFamily="34" charset="0"/>
              <a:buChar char="•"/>
            </a:pPr>
            <a:r>
              <a:rPr lang="en-US" sz="2400" dirty="0">
                <a:latin typeface="Georgia" panose="02040502050405020303" pitchFamily="18" charset="0"/>
              </a:rPr>
              <a:t>United divided tribes</a:t>
            </a:r>
          </a:p>
          <a:p>
            <a:pPr marL="285750" indent="-285750" algn="ctr">
              <a:buFont typeface="Arial" panose="020B0604020202020204" pitchFamily="34" charset="0"/>
              <a:buChar char="•"/>
            </a:pPr>
            <a:r>
              <a:rPr lang="en-US" sz="2400" dirty="0">
                <a:latin typeface="Georgia" panose="02040502050405020303" pitchFamily="18" charset="0"/>
              </a:rPr>
              <a:t>Makes Jerusalem the capital </a:t>
            </a:r>
          </a:p>
          <a:p>
            <a:pPr marL="285750" indent="-285750" algn="ctr">
              <a:buFont typeface="Arial" panose="020B0604020202020204" pitchFamily="34" charset="0"/>
              <a:buChar char="•"/>
            </a:pPr>
            <a:r>
              <a:rPr lang="en-US" sz="2400" dirty="0">
                <a:latin typeface="Georgia" panose="02040502050405020303" pitchFamily="18" charset="0"/>
              </a:rPr>
              <a:t>Great, authentic love for God</a:t>
            </a:r>
          </a:p>
          <a:p>
            <a:pPr marL="285750" indent="-285750" algn="ctr">
              <a:buFont typeface="Arial" panose="020B0604020202020204" pitchFamily="34" charset="0"/>
              <a:buChar char="•"/>
            </a:pPr>
            <a:r>
              <a:rPr lang="en-US" sz="2400" dirty="0">
                <a:latin typeface="Georgia" panose="02040502050405020303" pitchFamily="18" charset="0"/>
              </a:rPr>
              <a:t>Introduced singing &amp; music into worship </a:t>
            </a:r>
          </a:p>
        </p:txBody>
      </p:sp>
      <p:sp>
        <p:nvSpPr>
          <p:cNvPr id="6" name="TextBox 5">
            <a:extLst>
              <a:ext uri="{FF2B5EF4-FFF2-40B4-BE49-F238E27FC236}">
                <a16:creationId xmlns:a16="http://schemas.microsoft.com/office/drawing/2014/main" id="{515157B4-BA9E-4386-A930-36D741BAB9AF}"/>
              </a:ext>
            </a:extLst>
          </p:cNvPr>
          <p:cNvSpPr txBox="1"/>
          <p:nvPr/>
        </p:nvSpPr>
        <p:spPr>
          <a:xfrm>
            <a:off x="9287015" y="344995"/>
            <a:ext cx="2659179" cy="310854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b="1" u="sng" dirty="0">
                <a:latin typeface="Georgia" panose="02040502050405020303" pitchFamily="18" charset="0"/>
              </a:rPr>
              <a:t>Great Flaws:</a:t>
            </a:r>
          </a:p>
          <a:p>
            <a:pPr marL="285750" indent="-285750" algn="ctr">
              <a:buFont typeface="Arial" panose="020B0604020202020204" pitchFamily="34" charset="0"/>
              <a:buChar char="•"/>
            </a:pPr>
            <a:r>
              <a:rPr lang="en-US" sz="2800" dirty="0">
                <a:latin typeface="Georgia" panose="02040502050405020303" pitchFamily="18" charset="0"/>
              </a:rPr>
              <a:t>Adultery </a:t>
            </a:r>
          </a:p>
          <a:p>
            <a:pPr marL="285750" indent="-285750" algn="ctr">
              <a:buFont typeface="Arial" panose="020B0604020202020204" pitchFamily="34" charset="0"/>
              <a:buChar char="•"/>
            </a:pPr>
            <a:r>
              <a:rPr lang="en-US" sz="2800" dirty="0">
                <a:latin typeface="Georgia" panose="02040502050405020303" pitchFamily="18" charset="0"/>
              </a:rPr>
              <a:t>Murder</a:t>
            </a:r>
          </a:p>
          <a:p>
            <a:pPr marL="285750" indent="-285750" algn="ctr">
              <a:buFont typeface="Arial" panose="020B0604020202020204" pitchFamily="34" charset="0"/>
              <a:buChar char="•"/>
            </a:pPr>
            <a:r>
              <a:rPr lang="en-US" sz="2800" dirty="0">
                <a:latin typeface="Georgia" panose="02040502050405020303" pitchFamily="18" charset="0"/>
              </a:rPr>
              <a:t>Betrayal </a:t>
            </a:r>
          </a:p>
          <a:p>
            <a:pPr marL="285750" indent="-285750" algn="ctr">
              <a:buFont typeface="Arial" panose="020B0604020202020204" pitchFamily="34" charset="0"/>
              <a:buChar char="•"/>
            </a:pPr>
            <a:r>
              <a:rPr lang="en-US" sz="2800" dirty="0">
                <a:latin typeface="Georgia" panose="02040502050405020303" pitchFamily="18" charset="0"/>
              </a:rPr>
              <a:t>Pride</a:t>
            </a:r>
          </a:p>
          <a:p>
            <a:pPr marL="285750" indent="-285750" algn="ctr">
              <a:buFont typeface="Arial" panose="020B0604020202020204" pitchFamily="34" charset="0"/>
              <a:buChar char="•"/>
            </a:pPr>
            <a:r>
              <a:rPr lang="en-US" sz="2800" dirty="0">
                <a:latin typeface="Georgia" panose="02040502050405020303" pitchFamily="18" charset="0"/>
              </a:rPr>
              <a:t>Coveting</a:t>
            </a:r>
          </a:p>
          <a:p>
            <a:pPr marL="285750" indent="-285750" algn="ctr">
              <a:buFont typeface="Arial" panose="020B0604020202020204" pitchFamily="34" charset="0"/>
              <a:buChar char="•"/>
            </a:pPr>
            <a:r>
              <a:rPr lang="en-US" sz="2800" dirty="0">
                <a:latin typeface="Georgia" panose="02040502050405020303" pitchFamily="18" charset="0"/>
              </a:rPr>
              <a:t>Stealing </a:t>
            </a:r>
          </a:p>
        </p:txBody>
      </p:sp>
    </p:spTree>
    <p:extLst>
      <p:ext uri="{BB962C8B-B14F-4D97-AF65-F5344CB8AC3E}">
        <p14:creationId xmlns:p14="http://schemas.microsoft.com/office/powerpoint/2010/main" val="83314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1D755-886C-4BA5-B231-D36B53184094}"/>
              </a:ext>
            </a:extLst>
          </p:cNvPr>
          <p:cNvSpPr>
            <a:spLocks noGrp="1"/>
          </p:cNvSpPr>
          <p:nvPr>
            <p:ph type="title"/>
          </p:nvPr>
        </p:nvSpPr>
        <p:spPr>
          <a:xfrm>
            <a:off x="685801" y="390525"/>
            <a:ext cx="10131425" cy="1456267"/>
          </a:xfrm>
        </p:spPr>
        <p:txBody>
          <a:bodyPr>
            <a:normAutofit/>
          </a:bodyPr>
          <a:lstStyle/>
          <a:p>
            <a:pPr algn="ctr"/>
            <a:r>
              <a:rPr lang="en-US" sz="5400" b="1" dirty="0">
                <a:latin typeface="Georgia" panose="02040502050405020303" pitchFamily="18" charset="0"/>
              </a:rPr>
              <a:t>2 Samuel 11:27</a:t>
            </a:r>
          </a:p>
        </p:txBody>
      </p:sp>
      <p:sp>
        <p:nvSpPr>
          <p:cNvPr id="3" name="Content Placeholder 2">
            <a:extLst>
              <a:ext uri="{FF2B5EF4-FFF2-40B4-BE49-F238E27FC236}">
                <a16:creationId xmlns:a16="http://schemas.microsoft.com/office/drawing/2014/main" id="{849CDCEC-BE40-44DE-9AC1-0488842F96D0}"/>
              </a:ext>
            </a:extLst>
          </p:cNvPr>
          <p:cNvSpPr>
            <a:spLocks noGrp="1"/>
          </p:cNvSpPr>
          <p:nvPr>
            <p:ph idx="1"/>
          </p:nvPr>
        </p:nvSpPr>
        <p:spPr>
          <a:xfrm>
            <a:off x="1030287" y="1303040"/>
            <a:ext cx="10131425" cy="2208707"/>
          </a:xfrm>
        </p:spPr>
        <p:txBody>
          <a:bodyPr/>
          <a:lstStyle/>
          <a:p>
            <a:pPr marL="0" indent="0" algn="ctr">
              <a:buNone/>
            </a:pPr>
            <a:r>
              <a:rPr lang="en-US" sz="4400" dirty="0">
                <a:latin typeface="Georgia" panose="02040502050405020303" pitchFamily="18" charset="0"/>
              </a:rPr>
              <a:t>“But the LORD was not pleased with what David had done”</a:t>
            </a:r>
          </a:p>
          <a:p>
            <a:endParaRPr lang="en-US" dirty="0"/>
          </a:p>
        </p:txBody>
      </p:sp>
      <p:pic>
        <p:nvPicPr>
          <p:cNvPr id="4" name="Picture 3">
            <a:extLst>
              <a:ext uri="{FF2B5EF4-FFF2-40B4-BE49-F238E27FC236}">
                <a16:creationId xmlns:a16="http://schemas.microsoft.com/office/drawing/2014/main" id="{62D86D9C-1096-4D13-AB31-D665E8B48AFD}"/>
              </a:ext>
            </a:extLst>
          </p:cNvPr>
          <p:cNvPicPr>
            <a:picLocks noChangeAspect="1"/>
          </p:cNvPicPr>
          <p:nvPr/>
        </p:nvPicPr>
        <p:blipFill>
          <a:blip r:embed="rId3"/>
          <a:stretch>
            <a:fillRect/>
          </a:stretch>
        </p:blipFill>
        <p:spPr>
          <a:xfrm>
            <a:off x="2751650" y="2909001"/>
            <a:ext cx="5999726" cy="3820185"/>
          </a:xfrm>
          <a:prstGeom prst="rect">
            <a:avLst/>
          </a:prstGeom>
        </p:spPr>
      </p:pic>
    </p:spTree>
    <p:extLst>
      <p:ext uri="{BB962C8B-B14F-4D97-AF65-F5344CB8AC3E}">
        <p14:creationId xmlns:p14="http://schemas.microsoft.com/office/powerpoint/2010/main" val="3085324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1116</Words>
  <Application>Microsoft Office PowerPoint</Application>
  <PresentationFormat>Widescreen</PresentationFormat>
  <Paragraphs>147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Georgia</vt:lpstr>
      <vt:lpstr>Celestial</vt:lpstr>
      <vt:lpstr>David: the fifth covenant</vt:lpstr>
      <vt:lpstr>recap</vt:lpstr>
      <vt:lpstr>KING Saul </vt:lpstr>
      <vt:lpstr>Who was David?</vt:lpstr>
      <vt:lpstr>Why is he so important?</vt:lpstr>
      <vt:lpstr>A sign of one to come </vt:lpstr>
      <vt:lpstr>What is the covenant all about?</vt:lpstr>
      <vt:lpstr>HE could rule an entire kingdom but not his own heart</vt:lpstr>
      <vt:lpstr>2 Samuel 11:27</vt:lpstr>
      <vt:lpstr>Though God forgives,  the consequences are often not erased</vt:lpstr>
      <vt:lpstr>Psalm 51:  the difference between David &amp; Saul</vt:lpstr>
      <vt:lpstr>Ultimate lesson: God’s forgiveness</vt:lpstr>
      <vt:lpstr>Positives to learn from David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the fifth covenant</dc:title>
  <dc:creator>Anna Fera</dc:creator>
  <cp:lastModifiedBy>Anna Fera</cp:lastModifiedBy>
  <cp:revision>2</cp:revision>
  <dcterms:created xsi:type="dcterms:W3CDTF">2019-02-25T15:07:56Z</dcterms:created>
  <dcterms:modified xsi:type="dcterms:W3CDTF">2019-02-27T14:55:54Z</dcterms:modified>
</cp:coreProperties>
</file>